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handoutMasterIdLst>
    <p:handoutMasterId r:id="rId32"/>
  </p:handoutMasterIdLst>
  <p:sldIdLst>
    <p:sldId id="256" r:id="rId2"/>
    <p:sldId id="257" r:id="rId3"/>
    <p:sldId id="258" r:id="rId4"/>
    <p:sldId id="259" r:id="rId5"/>
    <p:sldId id="261" r:id="rId6"/>
    <p:sldId id="347" r:id="rId7"/>
    <p:sldId id="353" r:id="rId8"/>
    <p:sldId id="355" r:id="rId9"/>
    <p:sldId id="260" r:id="rId10"/>
    <p:sldId id="361" r:id="rId11"/>
    <p:sldId id="357" r:id="rId12"/>
    <p:sldId id="358" r:id="rId13"/>
    <p:sldId id="359" r:id="rId14"/>
    <p:sldId id="360" r:id="rId15"/>
    <p:sldId id="371" r:id="rId16"/>
    <p:sldId id="348" r:id="rId17"/>
    <p:sldId id="364" r:id="rId18"/>
    <p:sldId id="460" r:id="rId19"/>
    <p:sldId id="462" r:id="rId20"/>
    <p:sldId id="461" r:id="rId21"/>
    <p:sldId id="365" r:id="rId22"/>
    <p:sldId id="368" r:id="rId23"/>
    <p:sldId id="267" r:id="rId24"/>
    <p:sldId id="370" r:id="rId25"/>
    <p:sldId id="346" r:id="rId26"/>
    <p:sldId id="463" r:id="rId27"/>
    <p:sldId id="342" r:id="rId28"/>
    <p:sldId id="343" r:id="rId29"/>
    <p:sldId id="31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wner" initials="" lastIdx="0" clrIdx="0"/>
  <p:cmAuthor id="1" name="Henning Olesen" initials="H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5707" autoAdjust="0"/>
  </p:normalViewPr>
  <p:slideViewPr>
    <p:cSldViewPr>
      <p:cViewPr varScale="1">
        <p:scale>
          <a:sx n="93" d="100"/>
          <a:sy n="93" d="100"/>
        </p:scale>
        <p:origin x="157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C744EB-038C-4ACE-9EF4-9DE9752C8445}" type="datetimeFigureOut">
              <a:rPr lang="en-US" smtClean="0"/>
              <a:pPr/>
              <a:t>5/31/2024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2249-4089-4C86-A996-138B2A2FD83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418AC3-CDDD-4204-9941-8E906092728C}" type="datetimeFigureOut">
              <a:rPr lang="en-US" smtClean="0"/>
              <a:pPr/>
              <a:t>5/31/2024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F87C89-4F4C-4EC4-BD93-424FE5A97156}" type="slidenum">
              <a:rPr lang="en-US" smtClean="0"/>
              <a:pPr/>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Google Shape;329;g41646436fb_0_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5539" name="Google Shape;330;g41646436fb_0_33: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bba433d85_2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bba433d85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ee6e8d558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ee6e8d55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cbbe49aa6e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cbbe49aa6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2" name="Google Shape;308;g41646436fb_0_2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1443" name="Google Shape;309;g41646436fb_0_22: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42110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322;g415a6496b8_1_5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3491" name="Google Shape;323;g415a6496b8_1_52: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Google Shape;329;g41646436fb_0_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4515" name="Google Shape;330;g41646436fb_0_33: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05270-517C-477D-A134-ECE980A19FB6}"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3C95D-E935-4F7A-9AD3-3269B707BDBE}"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C38E-54E8-4328-9B4D-F94EDA30C9AC}"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6B42-70A8-4E06-B87D-8C6881FCE626}"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9ABC88-E03E-4624-9796-5F14693727C1}" type="datetime1">
              <a:rPr lang="en-IN" smtClean="0"/>
              <a:pPr/>
              <a:t>31-05-2024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010D-3482-437A-B90F-35832A99A1C0}" type="datetime1">
              <a:rPr lang="en-IN" smtClean="0"/>
              <a:pPr/>
              <a:t>31-05-2024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080E7B-C79A-4A5C-BD56-77CDD50F25EA}" type="datetime1">
              <a:rPr lang="en-IN" smtClean="0"/>
              <a:pPr/>
              <a:t>31-05-2024</a:t>
            </a:fld>
            <a:endParaRPr lang="en-US"/>
          </a:p>
        </p:txBody>
      </p:sp>
      <p:sp>
        <p:nvSpPr>
          <p:cNvPr id="8" name="Footer Placeholder 7"/>
          <p:cNvSpPr>
            <a:spLocks noGrp="1"/>
          </p:cNvSpPr>
          <p:nvPr>
            <p:ph type="ftr" sz="quarter" idx="11"/>
          </p:nvPr>
        </p:nvSpPr>
        <p:spPr/>
        <p:txBody>
          <a:bodyPr/>
          <a:lstStyle/>
          <a:p>
            <a:r>
              <a:rPr lang="en-US"/>
              <a:t>BE Project SKNCOE 2019-20</a:t>
            </a:r>
          </a:p>
        </p:txBody>
      </p:sp>
      <p:sp>
        <p:nvSpPr>
          <p:cNvPr id="9" name="Slide Number Placeholder 8"/>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80ABBC-A6A2-4B45-B291-375D3A796C1D}" type="datetime1">
              <a:rPr lang="en-IN" smtClean="0"/>
              <a:pPr/>
              <a:t>31-05-2024</a:t>
            </a:fld>
            <a:endParaRPr lang="en-US"/>
          </a:p>
        </p:txBody>
      </p:sp>
      <p:sp>
        <p:nvSpPr>
          <p:cNvPr id="4" name="Footer Placeholder 3"/>
          <p:cNvSpPr>
            <a:spLocks noGrp="1"/>
          </p:cNvSpPr>
          <p:nvPr>
            <p:ph type="ftr" sz="quarter" idx="11"/>
          </p:nvPr>
        </p:nvSpPr>
        <p:spPr/>
        <p:txBody>
          <a:bodyPr/>
          <a:lstStyle/>
          <a:p>
            <a:r>
              <a:rPr lang="en-US"/>
              <a:t>BE Project SKNCOE 2019-20</a:t>
            </a:r>
          </a:p>
        </p:txBody>
      </p:sp>
      <p:sp>
        <p:nvSpPr>
          <p:cNvPr id="5" name="Slide Number Placeholder 4"/>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07EC3-8611-4569-8614-281FB91FC943}" type="datetime1">
              <a:rPr lang="en-IN" smtClean="0"/>
              <a:pPr/>
              <a:t>31-05-2024</a:t>
            </a:fld>
            <a:endParaRPr lang="en-US"/>
          </a:p>
        </p:txBody>
      </p:sp>
      <p:sp>
        <p:nvSpPr>
          <p:cNvPr id="3" name="Footer Placeholder 2"/>
          <p:cNvSpPr>
            <a:spLocks noGrp="1"/>
          </p:cNvSpPr>
          <p:nvPr>
            <p:ph type="ftr" sz="quarter" idx="11"/>
          </p:nvPr>
        </p:nvSpPr>
        <p:spPr/>
        <p:txBody>
          <a:bodyPr/>
          <a:lstStyle/>
          <a:p>
            <a:r>
              <a:rPr lang="en-US"/>
              <a:t>BE Project SKNCOE 2019-20</a:t>
            </a:r>
          </a:p>
        </p:txBody>
      </p:sp>
      <p:sp>
        <p:nvSpPr>
          <p:cNvPr id="4" name="Slide Number Placeholder 3"/>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776089C-B3CC-4FCD-95DD-BC7554CB7B0D}" type="datetime1">
              <a:rPr lang="en-IN" smtClean="0"/>
              <a:pPr/>
              <a:t>31-05-2024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B63F0-8F4A-4E30-9D98-D544DABA7D0E}" type="datetime1">
              <a:rPr lang="en-IN" smtClean="0"/>
              <a:pPr/>
              <a:t>31-05-2024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8C57A96-7524-4004-8DF3-10D6B69CEC0B}" type="datetime1">
              <a:rPr lang="en-IN" smtClean="0"/>
              <a:pPr/>
              <a:t>31-05-2024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BE Project SKNCOE 2019-20</a:t>
            </a: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6ABFD712-9A51-4586-91F9-28577CD198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381000" y="1"/>
            <a:ext cx="8229600" cy="15828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rgbClr val="000000"/>
              </a:buClr>
              <a:buSzPct val="111111"/>
              <a:buFont typeface="Libre Baskerville"/>
              <a:buNone/>
            </a:pPr>
            <a:endParaRPr sz="1800">
              <a:solidFill>
                <a:srgbClr val="000000"/>
              </a:solidFill>
              <a:latin typeface="Libre Baskerville"/>
              <a:ea typeface="Libre Baskerville"/>
              <a:cs typeface="Libre Baskerville"/>
              <a:sym typeface="Libre Baskerville"/>
            </a:endParaRPr>
          </a:p>
          <a:p>
            <a:pPr marL="0" lvl="0" indent="0" algn="ctr" rtl="0">
              <a:lnSpc>
                <a:spcPct val="100000"/>
              </a:lnSpc>
              <a:spcBef>
                <a:spcPts val="0"/>
              </a:spcBef>
              <a:spcAft>
                <a:spcPts val="0"/>
              </a:spcAft>
              <a:buClr>
                <a:srgbClr val="000000"/>
              </a:buClr>
              <a:buSzPct val="111111"/>
              <a:buFont typeface="Libre Baskerville"/>
              <a:buNone/>
            </a:pPr>
            <a:r>
              <a:rPr lang="en-US" sz="1800" b="0" i="0" u="none">
                <a:solidFill>
                  <a:srgbClr val="000000"/>
                </a:solidFill>
                <a:latin typeface="Libre Baskerville"/>
                <a:ea typeface="Libre Baskerville"/>
                <a:cs typeface="Libre Baskerville"/>
                <a:sym typeface="Libre Baskerville"/>
              </a:rPr>
              <a:t>Pune Vidyarthi Griha’s College of Engineering &amp; Technology &amp;G. K. Pate (Wani) Institute of Management, Pune</a:t>
            </a:r>
            <a:br>
              <a:rPr lang="en-US" sz="1800" b="0" i="0" u="none">
                <a:solidFill>
                  <a:srgbClr val="000000"/>
                </a:solidFill>
                <a:latin typeface="Libre Baskerville"/>
                <a:ea typeface="Libre Baskerville"/>
                <a:cs typeface="Libre Baskerville"/>
                <a:sym typeface="Libre Baskerville"/>
              </a:rPr>
            </a:br>
            <a:r>
              <a:rPr lang="en-US" sz="1800" b="0" i="0" u="none">
                <a:solidFill>
                  <a:srgbClr val="000000"/>
                </a:solidFill>
                <a:latin typeface="Libre Baskerville"/>
                <a:ea typeface="Libre Baskerville"/>
                <a:cs typeface="Libre Baskerville"/>
                <a:sym typeface="Libre Baskerville"/>
              </a:rPr>
              <a:t>                   DEPARTMENT OF ELECTRONICS AND TELECOMMUNICATION ENGINEERING</a:t>
            </a:r>
            <a:br>
              <a:rPr lang="en-US" sz="1800" b="0" i="0" u="none">
                <a:solidFill>
                  <a:srgbClr val="000000"/>
                </a:solidFill>
                <a:latin typeface="Libre Baskerville"/>
                <a:ea typeface="Libre Baskerville"/>
                <a:cs typeface="Libre Baskerville"/>
                <a:sym typeface="Libre Baskerville"/>
              </a:rPr>
            </a:br>
            <a:r>
              <a:rPr lang="en-US" sz="1800" b="0" i="0" u="none">
                <a:solidFill>
                  <a:srgbClr val="000000"/>
                </a:solidFill>
                <a:latin typeface="Libre Baskerville"/>
                <a:ea typeface="Libre Baskerville"/>
                <a:cs typeface="Libre Baskerville"/>
                <a:sym typeface="Libre Baskerville"/>
              </a:rPr>
              <a:t>Academic Year: 2023-2024</a:t>
            </a:r>
            <a:br>
              <a:rPr lang="en-US" sz="1800" b="0" i="0" u="none">
                <a:solidFill>
                  <a:schemeClr val="dk1"/>
                </a:solidFill>
                <a:latin typeface="Calibri"/>
                <a:ea typeface="Calibri"/>
                <a:cs typeface="Calibri"/>
                <a:sym typeface="Calibri"/>
              </a:rPr>
            </a:br>
            <a:br>
              <a:rPr lang="en-US" sz="1800" b="0" i="0" u="none">
                <a:solidFill>
                  <a:schemeClr val="dk1"/>
                </a:solidFill>
                <a:latin typeface="Calibri"/>
                <a:ea typeface="Calibri"/>
                <a:cs typeface="Calibri"/>
                <a:sym typeface="Calibri"/>
              </a:rPr>
            </a:br>
            <a:endParaRPr sz="1800"/>
          </a:p>
        </p:txBody>
      </p:sp>
      <p:sp>
        <p:nvSpPr>
          <p:cNvPr id="85" name="Google Shape;85;p13"/>
          <p:cNvSpPr txBox="1">
            <a:spLocks noGrp="1"/>
          </p:cNvSpPr>
          <p:nvPr>
            <p:ph type="body" idx="1"/>
          </p:nvPr>
        </p:nvSpPr>
        <p:spPr>
          <a:xfrm>
            <a:off x="381000" y="1714717"/>
            <a:ext cx="8229600" cy="5254200"/>
          </a:xfrm>
          <a:prstGeom prst="rect">
            <a:avLst/>
          </a:prstGeom>
          <a:noFill/>
          <a:ln>
            <a:noFill/>
          </a:ln>
        </p:spPr>
        <p:txBody>
          <a:bodyPr spcFirstLastPara="1" wrap="square" lIns="91425" tIns="45700" rIns="91425" bIns="45700" anchor="t" anchorCtr="0">
            <a:normAutofit/>
          </a:bodyPr>
          <a:lstStyle/>
          <a:p>
            <a:pPr marL="342900" marR="0" lvl="0" indent="-342900" algn="ctr" rtl="0">
              <a:lnSpc>
                <a:spcPct val="90000"/>
              </a:lnSpc>
              <a:spcBef>
                <a:spcPts val="0"/>
              </a:spcBef>
              <a:spcAft>
                <a:spcPts val="0"/>
              </a:spcAft>
              <a:buClr>
                <a:schemeClr val="dk1"/>
              </a:buClr>
              <a:buSzPts val="3000"/>
              <a:buFont typeface="Arial"/>
              <a:buNone/>
            </a:pPr>
            <a:r>
              <a:rPr lang="en-US" sz="2700" b="1">
                <a:latin typeface="Times New Roman"/>
                <a:ea typeface="Times New Roman"/>
                <a:cs typeface="Times New Roman"/>
                <a:sym typeface="Times New Roman"/>
              </a:rPr>
              <a:t>A Geo-Intelligent Crop Advisor and Market Prediction System for Farmers</a:t>
            </a:r>
            <a:endParaRPr sz="2700" b="1">
              <a:latin typeface="Times New Roman"/>
              <a:ea typeface="Times New Roman"/>
              <a:cs typeface="Times New Roman"/>
              <a:sym typeface="Times New Roman"/>
            </a:endParaRPr>
          </a:p>
          <a:p>
            <a:pPr marL="342900" marR="0" lvl="0" indent="-342900" algn="ctr" rtl="0">
              <a:lnSpc>
                <a:spcPct val="90000"/>
              </a:lnSpc>
              <a:spcBef>
                <a:spcPts val="0"/>
              </a:spcBef>
              <a:spcAft>
                <a:spcPts val="0"/>
              </a:spcAft>
              <a:buClr>
                <a:schemeClr val="dk1"/>
              </a:buClr>
              <a:buSzPts val="3000"/>
              <a:buFont typeface="Arial"/>
              <a:buNone/>
            </a:pPr>
            <a:endParaRPr sz="2700" b="1">
              <a:latin typeface="Times New Roman"/>
              <a:ea typeface="Times New Roman"/>
              <a:cs typeface="Times New Roman"/>
              <a:sym typeface="Times New Roman"/>
            </a:endParaRPr>
          </a:p>
          <a:p>
            <a:pPr marL="342900" marR="0" lvl="0" indent="-342900" algn="l" rtl="0">
              <a:lnSpc>
                <a:spcPct val="90000"/>
              </a:lnSpc>
              <a:spcBef>
                <a:spcPts val="0"/>
              </a:spcBef>
              <a:spcAft>
                <a:spcPts val="0"/>
              </a:spcAft>
              <a:buClr>
                <a:schemeClr val="dk1"/>
              </a:buClr>
              <a:buSzPts val="3000"/>
              <a:buFont typeface="Arial"/>
              <a:buNone/>
            </a:pPr>
            <a:r>
              <a:rPr lang="en-US" sz="2600" b="1" i="0" u="none" strike="noStrike" cap="none">
                <a:solidFill>
                  <a:schemeClr val="dk1"/>
                </a:solidFill>
                <a:latin typeface="Times New Roman"/>
                <a:ea typeface="Times New Roman"/>
                <a:cs typeface="Times New Roman"/>
                <a:sym typeface="Times New Roman"/>
              </a:rPr>
              <a:t>Name of Project Group members</a:t>
            </a:r>
            <a:endParaRPr sz="2800" b="1">
              <a:latin typeface="Times New Roman"/>
              <a:ea typeface="Times New Roman"/>
              <a:cs typeface="Times New Roman"/>
              <a:sym typeface="Times New Roman"/>
            </a:endParaRPr>
          </a:p>
          <a:p>
            <a:pPr marL="457200" marR="0" lvl="0" indent="-387350" algn="l" rtl="0">
              <a:lnSpc>
                <a:spcPct val="90000"/>
              </a:lnSpc>
              <a:spcBef>
                <a:spcPts val="600"/>
              </a:spcBef>
              <a:spcAft>
                <a:spcPts val="0"/>
              </a:spcAft>
              <a:buSzPts val="2500"/>
              <a:buFont typeface="Times New Roman"/>
              <a:buAutoNum type="arabicPeriod"/>
            </a:pPr>
            <a:r>
              <a:rPr lang="en-US" sz="2500">
                <a:latin typeface="Times New Roman"/>
                <a:ea typeface="Times New Roman"/>
                <a:cs typeface="Times New Roman"/>
                <a:sym typeface="Times New Roman"/>
              </a:rPr>
              <a:t>Anushray Pingale</a:t>
            </a:r>
            <a:endParaRPr sz="25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eriod"/>
            </a:pPr>
            <a:r>
              <a:rPr lang="en-US" sz="2500">
                <a:latin typeface="Times New Roman"/>
                <a:ea typeface="Times New Roman"/>
                <a:cs typeface="Times New Roman"/>
                <a:sym typeface="Times New Roman"/>
              </a:rPr>
              <a:t>Aditya Chavan</a:t>
            </a:r>
            <a:endParaRPr sz="25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eriod"/>
            </a:pPr>
            <a:r>
              <a:rPr lang="en-US" sz="2500">
                <a:latin typeface="Times New Roman"/>
                <a:ea typeface="Times New Roman"/>
                <a:cs typeface="Times New Roman"/>
                <a:sym typeface="Times New Roman"/>
              </a:rPr>
              <a:t>Darshan Pakhale</a:t>
            </a:r>
            <a:endParaRPr sz="25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eriod"/>
            </a:pPr>
            <a:r>
              <a:rPr lang="en-US" sz="2500">
                <a:latin typeface="Times New Roman"/>
                <a:ea typeface="Times New Roman"/>
                <a:cs typeface="Times New Roman"/>
                <a:sym typeface="Times New Roman"/>
              </a:rPr>
              <a:t>Tejas Kulkarni</a:t>
            </a:r>
            <a:endParaRPr sz="2500">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endParaRPr sz="2800">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r>
              <a:rPr lang="en-US" sz="2600" b="1" i="0" u="none" strike="noStrike" cap="none">
                <a:solidFill>
                  <a:schemeClr val="dk1"/>
                </a:solidFill>
                <a:latin typeface="Times New Roman"/>
                <a:ea typeface="Times New Roman"/>
                <a:cs typeface="Times New Roman"/>
                <a:sym typeface="Times New Roman"/>
              </a:rPr>
              <a:t>Name of Guide</a:t>
            </a:r>
            <a:r>
              <a:rPr lang="en-US" sz="2600" b="1">
                <a:latin typeface="Times New Roman"/>
                <a:ea typeface="Times New Roman"/>
                <a:cs typeface="Times New Roman"/>
                <a:sym typeface="Times New Roman"/>
              </a:rPr>
              <a:t>:</a:t>
            </a:r>
            <a:r>
              <a:rPr lang="en-US" sz="2600">
                <a:latin typeface="Times New Roman"/>
                <a:ea typeface="Times New Roman"/>
                <a:cs typeface="Times New Roman"/>
                <a:sym typeface="Times New Roman"/>
              </a:rPr>
              <a:t> Prof. A.S.Najan</a:t>
            </a:r>
            <a:endParaRPr sz="2800">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endParaRPr sz="2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33400" y="304800"/>
            <a:ext cx="6684169" cy="838200"/>
          </a:xfrm>
        </p:spPr>
        <p:txBody>
          <a:bodyPr>
            <a:normAutofit/>
          </a:bodyPr>
          <a:lstStyle/>
          <a:p>
            <a:pPr marL="342900" indent="-342900">
              <a:spcBef>
                <a:spcPct val="20000"/>
              </a:spcBef>
            </a:pPr>
            <a:r>
              <a:rPr lang="en-US" altLang="en-US" b="1" dirty="0">
                <a:solidFill>
                  <a:schemeClr val="tx1"/>
                </a:solidFill>
                <a:latin typeface="+mn-lt"/>
                <a:cs typeface="Times New Roman" panose="02020603050405020304" pitchFamily="18" charset="0"/>
              </a:rPr>
              <a:t>Algorithm</a:t>
            </a:r>
            <a:endParaRPr lang="en-IN" b="1" dirty="0">
              <a:solidFill>
                <a:schemeClr val="tx1"/>
              </a:solidFill>
              <a:latin typeface="+mn-lt"/>
              <a:cs typeface="Times New Roman" panose="02020603050405020304" pitchFamily="18" charset="0"/>
            </a:endParaRPr>
          </a:p>
        </p:txBody>
      </p:sp>
      <p:sp>
        <p:nvSpPr>
          <p:cNvPr id="3" name="Content Placeholder 2"/>
          <p:cNvSpPr>
            <a:spLocks noGrp="1"/>
          </p:cNvSpPr>
          <p:nvPr>
            <p:ph idx="1"/>
          </p:nvPr>
        </p:nvSpPr>
        <p:spPr>
          <a:xfrm>
            <a:off x="609600" y="1447800"/>
            <a:ext cx="7543800" cy="3778250"/>
          </a:xfrm>
        </p:spPr>
        <p:txBody>
          <a:bodyPr>
            <a:normAutofit/>
          </a:bodyPr>
          <a:lstStyle/>
          <a:p>
            <a:pPr marL="457200" indent="-457200" algn="just">
              <a:buClr>
                <a:schemeClr val="tx1"/>
              </a:buClr>
              <a:buFont typeface="Wingdings 3" pitchFamily="18" charset="2"/>
              <a:buAutoNum type="arabicPeriod"/>
              <a:defRPr/>
            </a:pPr>
            <a:r>
              <a:rPr lang="en-US" sz="2400" b="1" dirty="0">
                <a:latin typeface="Times New Roman" pitchFamily="18" charset="0"/>
                <a:cs typeface="Times New Roman" pitchFamily="18" charset="0"/>
              </a:rPr>
              <a:t>Conventional Neural Network (CNN)</a:t>
            </a:r>
          </a:p>
          <a:p>
            <a:pPr marL="762000" lvl="1" indent="-457200">
              <a:lnSpc>
                <a:spcPct val="80000"/>
              </a:lnSpc>
              <a:spcBef>
                <a:spcPts val="0"/>
              </a:spcBef>
              <a:buClr>
                <a:srgbClr val="002060"/>
              </a:buClr>
              <a:buSzPts val="2400"/>
              <a:buNone/>
              <a:defRPr/>
            </a:pPr>
            <a:endPar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762000" lvl="1" indent="-457200">
              <a:lnSpc>
                <a:spcPct val="80000"/>
              </a:lnSpc>
              <a:spcBef>
                <a:spcPts val="0"/>
              </a:spcBef>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CNN takes in processed images as input.</a:t>
            </a:r>
          </a:p>
          <a:p>
            <a:pPr marL="762000" lvl="1" indent="-457200">
              <a:lnSpc>
                <a:spcPct val="80000"/>
              </a:lnSpc>
              <a:spcBef>
                <a:spcPts val="0"/>
              </a:spcBef>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Extracts different features  about the images regardless of their position using a series of mathematical operations to identify the pattern.</a:t>
            </a:r>
          </a:p>
          <a:p>
            <a:pPr marL="762000" lvl="1" indent="-457200">
              <a:lnSpc>
                <a:spcPct val="80000"/>
              </a:lnSpc>
              <a:spcBef>
                <a:spcPts val="0"/>
              </a:spcBef>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Every layer in CNN has API which transforms input to output with differentiable functions.</a:t>
            </a:r>
          </a:p>
          <a:p>
            <a:pPr>
              <a:buFont typeface="Wingdings 3" pitchFamily="18" charset="2"/>
              <a:buNone/>
              <a:defRPr/>
            </a:pPr>
            <a:endParaRPr lang="en-US" sz="2400" dirty="0"/>
          </a:p>
          <a:p>
            <a:pPr algn="just">
              <a:buFont typeface="Wingdings 3" pitchFamily="18" charset="2"/>
              <a:buNone/>
              <a:defRPr/>
            </a:pPr>
            <a:endParaRPr lang="en-US" sz="1600" dirty="0">
              <a:latin typeface="Times New Roman" pitchFamily="18" charset="0"/>
              <a:cs typeface="Times New Roman" pitchFamily="18" charset="0"/>
            </a:endParaRPr>
          </a:p>
          <a:p>
            <a:pPr marL="457200" lvl="1" indent="0">
              <a:buFont typeface="Wingdings 3" pitchFamily="18" charset="2"/>
              <a:buNone/>
              <a:defRPr/>
            </a:pPr>
            <a:endParaRPr lang="en-US" dirty="0"/>
          </a:p>
          <a:p>
            <a:pPr lvl="1">
              <a:buFont typeface="Wingdings 3" pitchFamily="18" charset="2"/>
              <a:buNone/>
              <a:defRPr/>
            </a:pPr>
            <a:endParaRPr lang="en-US" dirty="0"/>
          </a:p>
        </p:txBody>
      </p:sp>
      <p:sp>
        <p:nvSpPr>
          <p:cNvPr id="4" name="Date Placeholder 3"/>
          <p:cNvSpPr>
            <a:spLocks noGrp="1"/>
          </p:cNvSpPr>
          <p:nvPr>
            <p:ph type="dt" sz="quarter" idx="10"/>
          </p:nvPr>
        </p:nvSpPr>
        <p:spPr/>
        <p:txBody>
          <a:bodyPr/>
          <a:lstStyle/>
          <a:p>
            <a:pPr>
              <a:defRPr/>
            </a:pPr>
            <a:fld id="{68AC2155-1AA5-4B98-A0A4-63437400A046}" type="datetime1">
              <a:rPr lang="en-US" smtClean="0"/>
              <a:pPr>
                <a:defRPr/>
              </a:pPr>
              <a:t>5/31/2024</a:t>
            </a:fld>
            <a:endParaRPr lang="en-US"/>
          </a:p>
        </p:txBody>
      </p:sp>
      <p:sp>
        <p:nvSpPr>
          <p:cNvPr id="39941" name="Slide Number Placeholder 5"/>
          <p:cNvSpPr>
            <a:spLocks noGrp="1"/>
          </p:cNvSpPr>
          <p:nvPr>
            <p:ph type="sldNum" sz="quarter" idx="12"/>
          </p:nvPr>
        </p:nvSpPr>
        <p:spPr>
          <a:noFill/>
          <a:ln>
            <a:miter lim="800000"/>
            <a:headEnd/>
            <a:tailEnd/>
          </a:ln>
        </p:spPr>
        <p:txBody>
          <a:bodyPr/>
          <a:lstStyle/>
          <a:p>
            <a:fld id="{470AFAFB-E5F1-4883-8EB0-A85DB160CDC4}" type="slidenum">
              <a:rPr lang="en-US" smtClean="0">
                <a:cs typeface="Arial" charset="0"/>
              </a:rPr>
              <a:pPr/>
              <a:t>10</a:t>
            </a:fld>
            <a:endParaRPr lang="en-US">
              <a:cs typeface="Arial" charset="0"/>
            </a:endParaRPr>
          </a:p>
        </p:txBody>
      </p:sp>
      <p:pic>
        <p:nvPicPr>
          <p:cNvPr id="39942" name="Google Shape;306;p41"/>
          <p:cNvPicPr preferRelativeResize="0">
            <a:picLocks noChangeAspect="1" noChangeArrowheads="1"/>
          </p:cNvPicPr>
          <p:nvPr/>
        </p:nvPicPr>
        <p:blipFill>
          <a:blip r:embed="rId2" cstate="print"/>
          <a:srcRect/>
          <a:stretch>
            <a:fillRect/>
          </a:stretch>
        </p:blipFill>
        <p:spPr bwMode="auto">
          <a:xfrm>
            <a:off x="2395537" y="3787775"/>
            <a:ext cx="4595813" cy="229393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311;p42"/>
          <p:cNvSpPr txBox="1">
            <a:spLocks noGrp="1"/>
          </p:cNvSpPr>
          <p:nvPr>
            <p:ph type="title"/>
          </p:nvPr>
        </p:nvSpPr>
        <p:spPr>
          <a:xfrm>
            <a:off x="483394" y="146051"/>
            <a:ext cx="7055644" cy="1400175"/>
          </a:xfrm>
        </p:spPr>
        <p:txBody>
          <a:bodyPr spcFirstLastPara="1" lIns="91425" tIns="45700" rIns="91425" bIns="45700">
            <a:noAutofit/>
          </a:bodyPr>
          <a:lstStyle/>
          <a:p>
            <a:pPr>
              <a:spcBef>
                <a:spcPts val="0"/>
              </a:spcBef>
              <a:spcAft>
                <a:spcPts val="0"/>
              </a:spcAft>
              <a:defRPr/>
            </a:pPr>
            <a:r>
              <a:rPr lang="en-US" b="1" dirty="0">
                <a:solidFill>
                  <a:schemeClr val="tx1"/>
                </a:solidFill>
                <a:latin typeface="Times New Roman" panose="02020603050405020304" pitchFamily="18" charset="0"/>
                <a:cs typeface="Times New Roman" panose="02020603050405020304" pitchFamily="18" charset="0"/>
              </a:rPr>
              <a:t>Cont</a:t>
            </a:r>
            <a:r>
              <a:rPr lang="en-US" b="1" dirty="0">
                <a:solidFill>
                  <a:schemeClr val="tx1"/>
                </a:solidFill>
                <a:latin typeface="+mn-lt"/>
                <a:cs typeface="Times New Roman" panose="02020603050405020304" pitchFamily="18" charset="0"/>
              </a:rPr>
              <a:t>...</a:t>
            </a:r>
            <a:endParaRPr lang="en-US" b="1" dirty="0">
              <a:latin typeface="+mn-lt"/>
              <a:ea typeface="+mn-ea"/>
              <a:cs typeface="+mn-cs"/>
            </a:endParaRPr>
          </a:p>
        </p:txBody>
      </p:sp>
      <p:sp>
        <p:nvSpPr>
          <p:cNvPr id="40963" name="Google Shape;312;p42"/>
          <p:cNvSpPr>
            <a:spLocks noGrp="1"/>
          </p:cNvSpPr>
          <p:nvPr>
            <p:ph type="body" idx="1"/>
          </p:nvPr>
        </p:nvSpPr>
        <p:spPr>
          <a:xfrm>
            <a:off x="345281" y="1331913"/>
            <a:ext cx="8445104" cy="5319712"/>
          </a:xfrm>
        </p:spPr>
        <p:txBody>
          <a:bodyPr lIns="91425" tIns="45700" rIns="91425" bIns="45700"/>
          <a:lstStyle/>
          <a:p>
            <a:pPr marL="444500">
              <a:buSzPts val="2000"/>
              <a:buFont typeface="Wingdings" pitchFamily="2" charset="2"/>
              <a:buChar char="q"/>
            </a:pPr>
            <a:r>
              <a:rPr lang="en-US" dirty="0"/>
              <a:t>Convolutional Layer</a:t>
            </a:r>
          </a:p>
          <a:p>
            <a:pPr marL="444500">
              <a:buSzPts val="2000"/>
              <a:buFont typeface="Wingdings" pitchFamily="2" charset="2"/>
              <a:buChar char="q"/>
            </a:pPr>
            <a:r>
              <a:rPr lang="en-US" dirty="0"/>
              <a:t>Pooling</a:t>
            </a:r>
          </a:p>
          <a:p>
            <a:pPr marL="444500">
              <a:buSzPts val="2000"/>
              <a:buFont typeface="Wingdings" pitchFamily="2" charset="2"/>
              <a:buChar char="q"/>
            </a:pPr>
            <a:r>
              <a:rPr lang="en-US" dirty="0"/>
              <a:t>Flattening</a:t>
            </a:r>
          </a:p>
          <a:p>
            <a:pPr marL="444500">
              <a:buSzPts val="2000"/>
              <a:buFont typeface="Wingdings" pitchFamily="2" charset="2"/>
              <a:buChar char="q"/>
            </a:pPr>
            <a:r>
              <a:rPr lang="en-US" dirty="0"/>
              <a:t>Fully Connection</a:t>
            </a:r>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lgn="ctr">
              <a:spcBef>
                <a:spcPct val="0"/>
              </a:spcBef>
              <a:buClr>
                <a:srgbClr val="002060"/>
              </a:buClr>
              <a:buSzPts val="2000"/>
              <a:buNone/>
            </a:pPr>
            <a:r>
              <a:rPr lang="en-US" dirty="0"/>
              <a:t>Figure: CNN Architecture</a:t>
            </a:r>
          </a:p>
        </p:txBody>
      </p:sp>
      <p:pic>
        <p:nvPicPr>
          <p:cNvPr id="40964" name="Google Shape;313;p42"/>
          <p:cNvPicPr preferRelativeResize="0">
            <a:picLocks noChangeAspect="1" noChangeArrowheads="1"/>
          </p:cNvPicPr>
          <p:nvPr/>
        </p:nvPicPr>
        <p:blipFill>
          <a:blip r:embed="rId3" cstate="print"/>
          <a:srcRect/>
          <a:stretch>
            <a:fillRect/>
          </a:stretch>
        </p:blipFill>
        <p:spPr bwMode="auto">
          <a:xfrm>
            <a:off x="609600" y="2973387"/>
            <a:ext cx="7817644" cy="2665413"/>
          </a:xfrm>
          <a:prstGeom prst="rect">
            <a:avLst/>
          </a:prstGeom>
          <a:noFill/>
          <a:ln w="9525">
            <a:noFill/>
            <a:miter lim="800000"/>
            <a:headEnd/>
            <a:tailEnd/>
          </a:ln>
        </p:spPr>
      </p:pic>
    </p:spTree>
    <p:extLst>
      <p:ext uri="{BB962C8B-B14F-4D97-AF65-F5344CB8AC3E}">
        <p14:creationId xmlns:p14="http://schemas.microsoft.com/office/powerpoint/2010/main" val="241584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Google Shape;325;p44"/>
          <p:cNvSpPr>
            <a:spLocks noGrp="1"/>
          </p:cNvSpPr>
          <p:nvPr>
            <p:ph type="title"/>
          </p:nvPr>
        </p:nvSpPr>
        <p:spPr>
          <a:xfrm>
            <a:off x="497682" y="247651"/>
            <a:ext cx="7055644" cy="1400175"/>
          </a:xfrm>
        </p:spPr>
        <p:txBody>
          <a:bodyPr lIns="91425" tIns="45700" rIns="91425" bIns="45700"/>
          <a:lstStyle/>
          <a:p>
            <a:r>
              <a:rPr lang="en-US" dirty="0">
                <a:solidFill>
                  <a:schemeClr val="tx1"/>
                </a:solidFill>
                <a:latin typeface="Times New Roman" panose="02020603050405020304" pitchFamily="18" charset="0"/>
                <a:cs typeface="Times New Roman" panose="02020603050405020304" pitchFamily="18" charset="0"/>
              </a:rPr>
              <a:t>Cont</a:t>
            </a:r>
            <a:r>
              <a:rPr lang="en-US" b="1" dirty="0">
                <a:solidFill>
                  <a:schemeClr val="tx1"/>
                </a:solidFill>
                <a:latin typeface="Times New Roman" panose="02020603050405020304" pitchFamily="18" charset="0"/>
                <a:cs typeface="Times New Roman" panose="02020603050405020304" pitchFamily="18" charset="0"/>
              </a:rPr>
              <a:t>...</a:t>
            </a:r>
            <a:endParaRPr lang="en-US" b="1" dirty="0"/>
          </a:p>
        </p:txBody>
      </p:sp>
      <p:sp>
        <p:nvSpPr>
          <p:cNvPr id="326" name="Google Shape;326;p44"/>
          <p:cNvSpPr txBox="1">
            <a:spLocks noGrp="1"/>
          </p:cNvSpPr>
          <p:nvPr>
            <p:ph type="body" idx="1"/>
          </p:nvPr>
        </p:nvSpPr>
        <p:spPr>
          <a:xfrm>
            <a:off x="229791" y="1112839"/>
            <a:ext cx="8534400" cy="4632325"/>
          </a:xfrm>
        </p:spPr>
        <p:txBody>
          <a:bodyPr spcFirstLastPara="1" lIns="91425" tIns="45700" rIns="91425" bIns="45700">
            <a:noAutofit/>
          </a:bodyPr>
          <a:lstStyle/>
          <a:p>
            <a:pPr marL="444500" algn="just">
              <a:buClr>
                <a:srgbClr val="002060"/>
              </a:buClr>
              <a:buSzPts val="2000"/>
              <a:buNone/>
              <a:defRPr/>
            </a:pPr>
            <a:r>
              <a:rPr lang="en-US" b="1" dirty="0"/>
              <a:t>2. Pooling Layer</a:t>
            </a:r>
            <a:endParaRPr lang="en-US" dirty="0">
              <a:latin typeface="Times New Roman" pitchFamily="18" charset="0"/>
              <a:cs typeface="Times New Roman" pitchFamily="18" charset="0"/>
            </a:endParaRPr>
          </a:p>
          <a:p>
            <a:pPr marL="444500" algn="just">
              <a:buSzPts val="2000"/>
              <a:buFont typeface="Wingdings" pitchFamily="2" charset="2"/>
              <a:buChar char="q"/>
              <a:defRPr/>
            </a:pPr>
            <a:r>
              <a:rPr lang="en-US" dirty="0">
                <a:latin typeface="Times New Roman" pitchFamily="18" charset="0"/>
                <a:cs typeface="Times New Roman" pitchFamily="18" charset="0"/>
              </a:rPr>
              <a:t>The function of pooling is to continuously reduce the dimensionality to reduce the number of parameters and computation in the network. This shortens the training time and controls over fitting</a:t>
            </a:r>
          </a:p>
          <a:p>
            <a:pPr marL="444500" algn="just">
              <a:buSzPts val="2000"/>
              <a:buFont typeface="Wingdings" pitchFamily="2" charset="2"/>
              <a:buChar char="q"/>
              <a:defRPr/>
            </a:pPr>
            <a:r>
              <a:rPr lang="en-US" dirty="0">
                <a:latin typeface="Times New Roman" pitchFamily="18" charset="0"/>
                <a:cs typeface="Times New Roman" pitchFamily="18" charset="0"/>
              </a:rPr>
              <a:t>Max Pooling extracts out  the highest pixel value out of a feature while average pooling calculates the average pixel value that has to be extracted.</a:t>
            </a:r>
            <a:endParaRPr dirty="0">
              <a:latin typeface="Times New Roman" pitchFamily="18" charset="0"/>
              <a:cs typeface="Times New Roman" pitchFamily="18" charset="0"/>
            </a:endParaRPr>
          </a:p>
          <a:p>
            <a:pPr marL="457200" indent="0" algn="just">
              <a:spcAft>
                <a:spcPts val="0"/>
              </a:spcAft>
              <a:buFont typeface="Wingdings 3" pitchFamily="18" charset="2"/>
              <a:buNone/>
              <a:defRPr/>
            </a:pPr>
            <a:endParaRPr sz="2400" dirty="0"/>
          </a:p>
          <a:p>
            <a:pPr marL="0" indent="0" algn="just">
              <a:spcAft>
                <a:spcPts val="0"/>
              </a:spcAft>
              <a:buFont typeface="Wingdings 3" pitchFamily="18" charset="2"/>
              <a:buNone/>
              <a:defRPr/>
            </a:pPr>
            <a:endParaRPr sz="2400" dirty="0"/>
          </a:p>
        </p:txBody>
      </p:sp>
      <p:pic>
        <p:nvPicPr>
          <p:cNvPr id="43012" name="Google Shape;327;p44"/>
          <p:cNvPicPr preferRelativeResize="0">
            <a:picLocks noChangeAspect="1" noChangeArrowheads="1"/>
          </p:cNvPicPr>
          <p:nvPr/>
        </p:nvPicPr>
        <p:blipFill>
          <a:blip r:embed="rId3" cstate="print"/>
          <a:srcRect/>
          <a:stretch>
            <a:fillRect/>
          </a:stretch>
        </p:blipFill>
        <p:spPr bwMode="auto">
          <a:xfrm>
            <a:off x="3153966" y="4340225"/>
            <a:ext cx="2838450" cy="209073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Google Shape;332;p45"/>
          <p:cNvSpPr>
            <a:spLocks noGrp="1"/>
          </p:cNvSpPr>
          <p:nvPr>
            <p:ph type="title"/>
          </p:nvPr>
        </p:nvSpPr>
        <p:spPr>
          <a:xfrm>
            <a:off x="483394" y="196851"/>
            <a:ext cx="7055644" cy="1400175"/>
          </a:xfrm>
        </p:spPr>
        <p:txBody>
          <a:bodyPr lIns="91425" tIns="45700" rIns="91425" bIns="45700"/>
          <a:lstStyle/>
          <a:p>
            <a:r>
              <a:rPr lang="en-US" dirty="0">
                <a:solidFill>
                  <a:schemeClr val="tx1"/>
                </a:solidFill>
                <a:latin typeface="Times New Roman" panose="02020603050405020304" pitchFamily="18" charset="0"/>
                <a:cs typeface="Times New Roman" panose="02020603050405020304" pitchFamily="18" charset="0"/>
              </a:rPr>
              <a:t>Cont</a:t>
            </a:r>
            <a:r>
              <a:rPr lang="en-US" b="1" dirty="0">
                <a:solidFill>
                  <a:schemeClr val="tx1"/>
                </a:solidFill>
                <a:latin typeface="Times New Roman" panose="02020603050405020304" pitchFamily="18" charset="0"/>
                <a:cs typeface="Times New Roman" panose="02020603050405020304" pitchFamily="18" charset="0"/>
              </a:rPr>
              <a:t>...</a:t>
            </a:r>
            <a:br>
              <a:rPr lang="en-US" b="1" dirty="0"/>
            </a:br>
            <a:endParaRPr lang="en-US" b="1" dirty="0"/>
          </a:p>
        </p:txBody>
      </p:sp>
      <p:sp>
        <p:nvSpPr>
          <p:cNvPr id="333" name="Google Shape;333;p45"/>
          <p:cNvSpPr txBox="1">
            <a:spLocks noGrp="1"/>
          </p:cNvSpPr>
          <p:nvPr>
            <p:ph type="body" idx="1"/>
          </p:nvPr>
        </p:nvSpPr>
        <p:spPr>
          <a:xfrm>
            <a:off x="342900" y="1377950"/>
            <a:ext cx="8458200" cy="5480050"/>
          </a:xfrm>
        </p:spPr>
        <p:txBody>
          <a:bodyPr spcFirstLastPara="1" lIns="91425" tIns="45700" rIns="91425" bIns="45700">
            <a:noAutofit/>
          </a:bodyPr>
          <a:lstStyle/>
          <a:p>
            <a:pPr marL="444500">
              <a:buClr>
                <a:srgbClr val="002060"/>
              </a:buClr>
              <a:buSzPts val="2000"/>
              <a:buNone/>
              <a:defRPr/>
            </a:pPr>
            <a:r>
              <a:rPr lang="en-US" dirty="0">
                <a:latin typeface="Times New Roman" pitchFamily="18" charset="0"/>
                <a:cs typeface="Times New Roman" pitchFamily="18" charset="0"/>
              </a:rPr>
              <a:t>3. </a:t>
            </a:r>
            <a:r>
              <a:rPr lang="en-US" b="1" dirty="0"/>
              <a:t>Flattening</a:t>
            </a:r>
            <a:endParaRPr lang="en-US" dirty="0">
              <a:latin typeface="Times New Roman" pitchFamily="18" charset="0"/>
              <a:cs typeface="Times New Roman" pitchFamily="18" charset="0"/>
            </a:endParaRPr>
          </a:p>
          <a:p>
            <a:pPr marL="444500">
              <a:buSzPts val="2000"/>
              <a:buFont typeface="Wingdings" pitchFamily="2" charset="2"/>
              <a:buChar char="q"/>
              <a:defRPr/>
            </a:pPr>
            <a:r>
              <a:rPr lang="en-US" dirty="0">
                <a:latin typeface="Times New Roman" pitchFamily="18" charset="0"/>
                <a:cs typeface="Times New Roman" pitchFamily="18" charset="0"/>
              </a:rPr>
              <a:t>Basically here we arrange the pooled feature into a single vector/column as a input for next layer(convert our 2D data to 1D)</a:t>
            </a:r>
            <a:endParaRPr dirty="0">
              <a:latin typeface="Times New Roman" pitchFamily="18" charset="0"/>
              <a:cs typeface="Times New Roman" pitchFamily="18" charset="0"/>
            </a:endParaRPr>
          </a:p>
          <a:p>
            <a:pPr marL="457200" indent="0">
              <a:spcAft>
                <a:spcPts val="0"/>
              </a:spcAft>
              <a:buFont typeface="Wingdings 3" pitchFamily="18" charset="2"/>
              <a:buNone/>
              <a:defRPr/>
            </a:pPr>
            <a:endParaRPr dirty="0"/>
          </a:p>
          <a:p>
            <a:pPr marL="457200" indent="0">
              <a:spcAft>
                <a:spcPts val="0"/>
              </a:spcAft>
              <a:buFont typeface="Wingdings 3" pitchFamily="18" charset="2"/>
              <a:buNone/>
              <a:defRPr/>
            </a:pPr>
            <a:endParaRPr dirty="0"/>
          </a:p>
          <a:p>
            <a:pPr marL="444500">
              <a:buClr>
                <a:srgbClr val="002060"/>
              </a:buClr>
              <a:buSzPts val="2000"/>
              <a:buFont typeface="Wingdings" pitchFamily="2" charset="2"/>
              <a:buChar char="q"/>
              <a:defRPr/>
            </a:pPr>
            <a:endParaRPr dirty="0"/>
          </a:p>
        </p:txBody>
      </p:sp>
      <p:pic>
        <p:nvPicPr>
          <p:cNvPr id="44036" name="Picture 2"/>
          <p:cNvPicPr>
            <a:picLocks noChangeAspect="1" noChangeArrowheads="1"/>
          </p:cNvPicPr>
          <p:nvPr/>
        </p:nvPicPr>
        <p:blipFill>
          <a:blip r:embed="rId3" cstate="print"/>
          <a:srcRect/>
          <a:stretch>
            <a:fillRect/>
          </a:stretch>
        </p:blipFill>
        <p:spPr bwMode="auto">
          <a:xfrm>
            <a:off x="1981200" y="3276601"/>
            <a:ext cx="5029200" cy="21621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Google Shape;333;p45"/>
          <p:cNvSpPr txBox="1">
            <a:spLocks noGrp="1"/>
          </p:cNvSpPr>
          <p:nvPr>
            <p:ph type="body" idx="1"/>
          </p:nvPr>
        </p:nvSpPr>
        <p:spPr>
          <a:xfrm>
            <a:off x="342900" y="1377950"/>
            <a:ext cx="8458200" cy="5480050"/>
          </a:xfrm>
        </p:spPr>
        <p:txBody>
          <a:bodyPr spcFirstLastPara="1" lIns="91425" tIns="45700" rIns="91425" bIns="45700">
            <a:noAutofit/>
          </a:bodyPr>
          <a:lstStyle/>
          <a:p>
            <a:pPr marL="457200" indent="0">
              <a:spcAft>
                <a:spcPts val="0"/>
              </a:spcAft>
              <a:buFont typeface="Wingdings 3" pitchFamily="18" charset="2"/>
              <a:buNone/>
              <a:defRPr/>
            </a:pPr>
            <a:endParaRPr dirty="0"/>
          </a:p>
          <a:p>
            <a:pPr marL="457200" indent="0">
              <a:spcAft>
                <a:spcPts val="0"/>
              </a:spcAft>
              <a:buFont typeface="Wingdings 3" pitchFamily="18" charset="2"/>
              <a:buNone/>
              <a:defRPr/>
            </a:pPr>
            <a:endParaRPr dirty="0"/>
          </a:p>
          <a:p>
            <a:pPr marL="444500">
              <a:buClr>
                <a:srgbClr val="002060"/>
              </a:buClr>
              <a:buSzPts val="2000"/>
              <a:buFont typeface="Wingdings" pitchFamily="2" charset="2"/>
              <a:buChar char="q"/>
              <a:defRPr/>
            </a:pPr>
            <a:endParaRPr dirty="0"/>
          </a:p>
        </p:txBody>
      </p:sp>
      <p:sp>
        <p:nvSpPr>
          <p:cNvPr id="45059" name="Google Shape;334;p45"/>
          <p:cNvSpPr>
            <a:spLocks noGrp="1"/>
          </p:cNvSpPr>
          <p:nvPr>
            <p:ph type="title"/>
          </p:nvPr>
        </p:nvSpPr>
        <p:spPr>
          <a:xfrm>
            <a:off x="304800" y="381001"/>
            <a:ext cx="7055644" cy="762000"/>
          </a:xfrm>
        </p:spPr>
        <p:txBody>
          <a:bodyPr lIns="91425" tIns="45700" rIns="91425" bIns="45700">
            <a:normAutofit fontScale="90000"/>
          </a:bodyPr>
          <a:lstStyle/>
          <a:p>
            <a:r>
              <a:rPr lang="en-US" sz="4000" dirty="0">
                <a:solidFill>
                  <a:schemeClr val="tx1"/>
                </a:solidFill>
                <a:latin typeface="Times New Roman" panose="02020603050405020304" pitchFamily="18" charset="0"/>
                <a:cs typeface="Times New Roman" panose="02020603050405020304" pitchFamily="18" charset="0"/>
              </a:rPr>
              <a:t>Cont</a:t>
            </a:r>
            <a:r>
              <a:rPr lang="en-US" sz="4000" b="1" dirty="0">
                <a:solidFill>
                  <a:schemeClr val="tx1"/>
                </a:solidFill>
                <a:latin typeface="Times New Roman" panose="02020603050405020304" pitchFamily="18" charset="0"/>
                <a:cs typeface="Times New Roman" panose="02020603050405020304" pitchFamily="18" charset="0"/>
              </a:rPr>
              <a:t>...</a:t>
            </a:r>
            <a:br>
              <a:rPr lang="en-US" b="1" dirty="0"/>
            </a:br>
            <a:br>
              <a:rPr lang="en-US" b="1" dirty="0"/>
            </a:br>
            <a:r>
              <a:rPr lang="en-US" sz="2000" b="1" dirty="0">
                <a:solidFill>
                  <a:schemeClr val="tx1"/>
                </a:solidFill>
                <a:latin typeface="Times New Roman" pitchFamily="18" charset="0"/>
                <a:cs typeface="Times New Roman" pitchFamily="18" charset="0"/>
                <a:sym typeface="Georgia" pitchFamily="18" charset="0"/>
              </a:rPr>
              <a:t>4. Fully Connected Layer </a:t>
            </a:r>
            <a:br>
              <a:rPr lang="en-US" b="1" dirty="0"/>
            </a:br>
            <a:r>
              <a:rPr lang="en-US" sz="2000" dirty="0">
                <a:solidFill>
                  <a:schemeClr val="tx1"/>
                </a:solidFill>
                <a:latin typeface="Times New Roman" pitchFamily="18" charset="0"/>
                <a:cs typeface="Times New Roman" pitchFamily="18" charset="0"/>
                <a:sym typeface="Georgia" pitchFamily="18" charset="0"/>
              </a:rPr>
              <a:t>Neurons in a fully connected layer have full connections to all the activations in the previous layer.</a:t>
            </a:r>
            <a:br>
              <a:rPr lang="en-US" sz="2000" dirty="0">
                <a:solidFill>
                  <a:schemeClr val="tx1"/>
                </a:solidFill>
                <a:latin typeface="Times New Roman" pitchFamily="18" charset="0"/>
                <a:cs typeface="Times New Roman" pitchFamily="18" charset="0"/>
                <a:sym typeface="Georgia" pitchFamily="18" charset="0"/>
              </a:rPr>
            </a:br>
            <a:r>
              <a:rPr lang="en-US" sz="2000" dirty="0">
                <a:solidFill>
                  <a:schemeClr val="tx1"/>
                </a:solidFill>
                <a:latin typeface="Times New Roman" pitchFamily="18" charset="0"/>
                <a:cs typeface="Times New Roman" pitchFamily="18" charset="0"/>
                <a:sym typeface="Georgia" pitchFamily="18" charset="0"/>
              </a:rPr>
              <a:t>Combining more neurons to predict more  accurately.</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43000" y="3203884"/>
            <a:ext cx="5676090" cy="233681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914400"/>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Cont</a:t>
            </a:r>
            <a:r>
              <a:rPr lang="en-US" sz="2700" dirty="0">
                <a:solidFill>
                  <a:schemeClr val="tx1"/>
                </a:solidFill>
                <a:latin typeface="Times New Roman" pitchFamily="18" charset="0"/>
                <a:cs typeface="Times New Roman" pitchFamily="18" charset="0"/>
              </a:rPr>
              <a:t>...</a:t>
            </a:r>
            <a:endParaRPr lang="en-US" sz="2700" dirty="0">
              <a:latin typeface="Times New Roman" pitchFamily="18" charset="0"/>
              <a:cs typeface="Times New Roman" pitchFamily="18" charset="0"/>
            </a:endParaRPr>
          </a:p>
        </p:txBody>
      </p:sp>
      <p:sp>
        <p:nvSpPr>
          <p:cNvPr id="3" name="Content Placeholder 2"/>
          <p:cNvSpPr>
            <a:spLocks noGrp="1"/>
          </p:cNvSpPr>
          <p:nvPr>
            <p:ph idx="1"/>
          </p:nvPr>
        </p:nvSpPr>
        <p:spPr>
          <a:xfrm>
            <a:off x="609598" y="1600200"/>
            <a:ext cx="8001001" cy="4441163"/>
          </a:xfrm>
        </p:spPr>
        <p:txBody>
          <a:bodyPr/>
          <a:lstStyle/>
          <a:p>
            <a:pPr algn="just">
              <a:buFont typeface="Wingdings 3" pitchFamily="18" charset="2"/>
              <a:buNone/>
              <a:defRPr/>
            </a:pPr>
            <a:r>
              <a:rPr lang="en-US" sz="2100" b="1" dirty="0">
                <a:latin typeface="Times New Roman" pitchFamily="18" charset="0"/>
                <a:cs typeface="Times New Roman" pitchFamily="18" charset="0"/>
              </a:rPr>
              <a:t>2. Random Forest</a:t>
            </a:r>
          </a:p>
          <a:p>
            <a:pPr algn="just">
              <a:buFont typeface="Wingdings" panose="05000000000000000000" pitchFamily="2" charset="2"/>
              <a:buChar char="Ø"/>
              <a:defRPr/>
            </a:pPr>
            <a:r>
              <a:rPr lang="en-US" sz="2100" dirty="0">
                <a:latin typeface="Times New Roman" pitchFamily="18" charset="0"/>
                <a:cs typeface="Times New Roman" pitchFamily="18" charset="0"/>
              </a:rPr>
              <a:t>Random forest is a Supervised Machine Learning Algorithm that is used widely in Classification and Regression problems. </a:t>
            </a:r>
          </a:p>
          <a:p>
            <a:pPr algn="just">
              <a:buFont typeface="Wingdings" panose="05000000000000000000" pitchFamily="2" charset="2"/>
              <a:buChar char="Ø"/>
              <a:defRPr/>
            </a:pPr>
            <a:r>
              <a:rPr lang="en-US" sz="2100" dirty="0">
                <a:uFill>
                  <a:solidFill>
                    <a:srgbClr val="FFFFFF"/>
                  </a:solidFill>
                </a:uFill>
                <a:latin typeface="Times New Roman" pitchFamily="18" charset="0"/>
                <a:cs typeface="Times New Roman" pitchFamily="18" charset="0"/>
              </a:rPr>
              <a:t>It reduces the overfitting problems.</a:t>
            </a:r>
          </a:p>
          <a:p>
            <a:pPr algn="just">
              <a:buFont typeface="Wingdings" panose="05000000000000000000" pitchFamily="2" charset="2"/>
              <a:buChar char="Ø"/>
              <a:defRPr/>
            </a:pPr>
            <a:r>
              <a:rPr lang="en-US" sz="2100" dirty="0">
                <a:latin typeface="Times New Roman" pitchFamily="18" charset="0"/>
                <a:cs typeface="Times New Roman" pitchFamily="18" charset="0"/>
              </a:rPr>
              <a:t>It builds decision trees on different samples and takes their majority vote for classification.</a:t>
            </a:r>
          </a:p>
          <a:p>
            <a:pPr algn="just">
              <a:buFont typeface="Wingdings" panose="05000000000000000000" pitchFamily="2" charset="2"/>
              <a:buChar char="Ø"/>
              <a:defRPr/>
            </a:pPr>
            <a:r>
              <a:rPr lang="en-US" sz="2100" dirty="0">
                <a:uFill>
                  <a:solidFill>
                    <a:srgbClr val="FFFFFF"/>
                  </a:solidFill>
                </a:uFill>
                <a:latin typeface="Times New Roman" pitchFamily="18" charset="0"/>
                <a:cs typeface="Times New Roman" pitchFamily="18" charset="0"/>
              </a:rPr>
              <a:t>In this project we are predicting Rainfall, Temperature, Crops by using random forest model.</a:t>
            </a:r>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Cont...</a:t>
            </a:r>
            <a:endParaRPr lang="en-US" dirty="0"/>
          </a:p>
        </p:txBody>
      </p:sp>
      <p:pic>
        <p:nvPicPr>
          <p:cNvPr id="4" name="Content Placeholder 4" descr="Random Forest | Introduction to Random Forest Algorithm">
            <a:extLst>
              <a:ext uri="{FF2B5EF4-FFF2-40B4-BE49-F238E27FC236}">
                <a16:creationId xmlns:a16="http://schemas.microsoft.com/office/drawing/2014/main" id="{B0FABA00-E93D-BC51-6338-F648C796D1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04905" y="2406421"/>
            <a:ext cx="6043613" cy="30718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3.</a:t>
            </a:r>
            <a:r>
              <a:rPr lang="en-US" b="1" dirty="0"/>
              <a:t> </a:t>
            </a:r>
            <a:r>
              <a:rPr lang="en-US" dirty="0">
                <a:solidFill>
                  <a:schemeClr val="tx1"/>
                </a:solidFill>
                <a:latin typeface="Times New Roman" panose="02020603050405020304" pitchFamily="18" charset="0"/>
                <a:cs typeface="Times New Roman" panose="02020603050405020304" pitchFamily="18" charset="0"/>
              </a:rPr>
              <a:t>KNN</a:t>
            </a:r>
          </a:p>
        </p:txBody>
      </p:sp>
      <p:sp>
        <p:nvSpPr>
          <p:cNvPr id="3" name="Content Placeholder 2"/>
          <p:cNvSpPr>
            <a:spLocks noGrp="1"/>
          </p:cNvSpPr>
          <p:nvPr>
            <p:ph idx="1"/>
          </p:nvPr>
        </p:nvSpPr>
        <p:spPr>
          <a:xfrm>
            <a:off x="533400" y="1447800"/>
            <a:ext cx="6347714" cy="3880773"/>
          </a:xfrm>
        </p:spPr>
        <p:txBody>
          <a:bodyPr/>
          <a:lstStyle/>
          <a:p>
            <a:pPr algn="just">
              <a:buFont typeface="Wingdings" pitchFamily="2" charset="2"/>
              <a:buChar char="§"/>
            </a:pPr>
            <a:r>
              <a:rPr lang="en-US" dirty="0">
                <a:latin typeface="Times New Roman" pitchFamily="18" charset="0"/>
                <a:cs typeface="Times New Roman" pitchFamily="18" charset="0"/>
              </a:rPr>
              <a:t>A refinement of the k-NN classification algorithm is to weigh the contribution of each of the k neighbors according to their distance to the query point, giving greater weight to closer neighbors. </a:t>
            </a:r>
          </a:p>
          <a:p>
            <a:pPr algn="just">
              <a:buFont typeface="Wingdings" pitchFamily="2" charset="2"/>
              <a:buChar char="§"/>
            </a:pPr>
            <a:r>
              <a:rPr lang="en-US" dirty="0">
                <a:latin typeface="Times New Roman" pitchFamily="18" charset="0"/>
                <a:cs typeface="Times New Roman" pitchFamily="18" charset="0"/>
              </a:rPr>
              <a:t>The KNN classifier suggesting the shop details based on the nearest distance.</a:t>
            </a:r>
          </a:p>
          <a:p>
            <a:pPr algn="just">
              <a:buFont typeface="Wingdings" pitchFamily="2" charset="2"/>
              <a:buChar char="§"/>
            </a:pPr>
            <a:r>
              <a:rPr lang="en-GB" sz="1800" b="0" i="0" u="none" strike="noStrike" baseline="0" dirty="0">
                <a:solidFill>
                  <a:srgbClr val="000000"/>
                </a:solidFill>
                <a:latin typeface="Times New Roman" panose="02020603050405020304" pitchFamily="18" charset="0"/>
              </a:rPr>
              <a:t>d</a:t>
            </a:r>
            <a:r>
              <a:rPr lang="en-GB" sz="1800" b="0" i="0" u="none" strike="noStrike" baseline="0" dirty="0">
                <a:solidFill>
                  <a:srgbClr val="000000"/>
                </a:solidFill>
                <a:latin typeface="Arial" panose="020B0604020202020204" pitchFamily="34" charset="0"/>
              </a:rPr>
              <a:t>=</a:t>
            </a:r>
            <a:r>
              <a:rPr lang="en-GB" sz="1800" b="0" i="0" u="none" strike="noStrike" baseline="0" dirty="0">
                <a:solidFill>
                  <a:srgbClr val="000000"/>
                </a:solidFill>
                <a:latin typeface="Times New Roman" panose="02020603050405020304" pitchFamily="18" charset="0"/>
              </a:rPr>
              <a:t>sqrt((x2-x1)²</a:t>
            </a:r>
            <a:r>
              <a:rPr lang="en-GB" sz="1800" b="0" i="0" u="none" strike="noStrike" baseline="0" dirty="0">
                <a:solidFill>
                  <a:srgbClr val="000000"/>
                </a:solidFill>
                <a:latin typeface="Arial" panose="020B0604020202020204" pitchFamily="34" charset="0"/>
              </a:rPr>
              <a:t>+</a:t>
            </a:r>
            <a:r>
              <a:rPr lang="en-GB" sz="1800" b="0" i="0" u="none" strike="noStrike" baseline="0" dirty="0">
                <a:solidFill>
                  <a:srgbClr val="000000"/>
                </a:solidFill>
                <a:latin typeface="Times New Roman" panose="02020603050405020304" pitchFamily="18" charset="0"/>
              </a:rPr>
              <a:t>(y2-y1)²) </a:t>
            </a:r>
            <a:endParaRPr lang="en-US" dirty="0">
              <a:latin typeface="Times New Roman" pitchFamily="18" charset="0"/>
              <a:cs typeface="Times New Roman" pitchFamily="18" charset="0"/>
            </a:endParaRPr>
          </a:p>
          <a:p>
            <a:pPr>
              <a:buNone/>
            </a:pPr>
            <a:endParaRPr lang="en-US" dirty="0"/>
          </a:p>
        </p:txBody>
      </p:sp>
      <p:pic>
        <p:nvPicPr>
          <p:cNvPr id="1026" name="Picture 2" descr="C:\Users\Dell\Desktop\k-nearest-neighbor-algorithm-for-machine-learning5.png"/>
          <p:cNvPicPr>
            <a:picLocks noChangeAspect="1" noChangeArrowheads="1"/>
          </p:cNvPicPr>
          <p:nvPr/>
        </p:nvPicPr>
        <p:blipFill>
          <a:blip r:embed="rId2" cstate="print"/>
          <a:srcRect/>
          <a:stretch>
            <a:fillRect/>
          </a:stretch>
        </p:blipFill>
        <p:spPr bwMode="auto">
          <a:xfrm>
            <a:off x="2209800" y="3810000"/>
            <a:ext cx="4762500" cy="22098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normAutofit/>
          </a:bodyPr>
          <a:lstStyle/>
          <a:p>
            <a:pPr>
              <a:defRPr/>
            </a:pPr>
            <a:r>
              <a:rPr lang="en-IN" dirty="0">
                <a:solidFill>
                  <a:schemeClr val="tx1"/>
                </a:solidFill>
                <a:latin typeface="Times New Roman" panose="02020603050405020304" pitchFamily="18" charset="0"/>
                <a:cs typeface="Times New Roman" panose="02020603050405020304" pitchFamily="18" charset="0"/>
              </a:rPr>
              <a:t>Results</a:t>
            </a:r>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600200" y="4038600"/>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dirty="0"/>
              <a:t>Resized Image</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5503641" y="4040155"/>
            <a:ext cx="1988344"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sz="1400" dirty="0"/>
              <a:t>Rotated Image</a:t>
            </a:r>
          </a:p>
          <a:p>
            <a:pPr algn="ctr"/>
            <a:endParaRPr lang="en-IN" altLang="en-US" sz="1350" dirty="0"/>
          </a:p>
        </p:txBody>
      </p:sp>
      <p:pic>
        <p:nvPicPr>
          <p:cNvPr id="5" name="Picture 4">
            <a:extLst>
              <a:ext uri="{FF2B5EF4-FFF2-40B4-BE49-F238E27FC236}">
                <a16:creationId xmlns:a16="http://schemas.microsoft.com/office/drawing/2014/main" id="{D7DB06C0-75ED-AF12-5EBA-E17958AB8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32021"/>
            <a:ext cx="2133600" cy="1638300"/>
          </a:xfrm>
          <a:prstGeom prst="rect">
            <a:avLst/>
          </a:prstGeom>
        </p:spPr>
      </p:pic>
      <p:pic>
        <p:nvPicPr>
          <p:cNvPr id="6" name="Picture 5">
            <a:extLst>
              <a:ext uri="{FF2B5EF4-FFF2-40B4-BE49-F238E27FC236}">
                <a16:creationId xmlns:a16="http://schemas.microsoft.com/office/drawing/2014/main" id="{3777B83C-F7F6-FF16-3FAE-D7AA5A646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196" y="2048507"/>
            <a:ext cx="1400175" cy="1638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normAutofit/>
          </a:bodyPr>
          <a:lstStyle/>
          <a:p>
            <a:pPr>
              <a:defRPr/>
            </a:pPr>
            <a:r>
              <a:rPr lang="en-IN" dirty="0">
                <a:solidFill>
                  <a:schemeClr val="tx1"/>
                </a:solidFill>
                <a:latin typeface="Times New Roman" panose="02020603050405020304" pitchFamily="18" charset="0"/>
                <a:cs typeface="Times New Roman" panose="02020603050405020304" pitchFamily="18" charset="0"/>
              </a:rPr>
              <a:t>Results</a:t>
            </a:r>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600200" y="4038600"/>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dirty="0"/>
              <a:t>Zoom Image</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5539242" y="4040155"/>
            <a:ext cx="1988344"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sz="1400" dirty="0"/>
              <a:t>Brighter Image</a:t>
            </a:r>
          </a:p>
          <a:p>
            <a:pPr algn="ctr"/>
            <a:endParaRPr lang="en-IN" altLang="en-US" sz="1350" dirty="0"/>
          </a:p>
        </p:txBody>
      </p:sp>
      <p:pic>
        <p:nvPicPr>
          <p:cNvPr id="2" name="Picture 1">
            <a:extLst>
              <a:ext uri="{FF2B5EF4-FFF2-40B4-BE49-F238E27FC236}">
                <a16:creationId xmlns:a16="http://schemas.microsoft.com/office/drawing/2014/main" id="{32379D03-F19E-3529-8244-E2252A62A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930400"/>
            <a:ext cx="1400175" cy="1638300"/>
          </a:xfrm>
          <a:prstGeom prst="rect">
            <a:avLst/>
          </a:prstGeom>
        </p:spPr>
      </p:pic>
      <p:pic>
        <p:nvPicPr>
          <p:cNvPr id="4" name="Picture 3">
            <a:extLst>
              <a:ext uri="{FF2B5EF4-FFF2-40B4-BE49-F238E27FC236}">
                <a16:creationId xmlns:a16="http://schemas.microsoft.com/office/drawing/2014/main" id="{217B1A5E-C94C-6824-C5A7-7A51D1ABA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327" y="2048507"/>
            <a:ext cx="1400175" cy="1638300"/>
          </a:xfrm>
          <a:prstGeom prst="rect">
            <a:avLst/>
          </a:prstGeom>
        </p:spPr>
      </p:pic>
    </p:spTree>
    <p:extLst>
      <p:ext uri="{BB962C8B-B14F-4D97-AF65-F5344CB8AC3E}">
        <p14:creationId xmlns:p14="http://schemas.microsoft.com/office/powerpoint/2010/main" val="314551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p:nvPr/>
        </p:nvSpPr>
        <p:spPr>
          <a:xfrm>
            <a:off x="382350" y="1171775"/>
            <a:ext cx="8227200" cy="36932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Objectives of Project :- </a:t>
            </a:r>
            <a:endParaRPr sz="3200"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IN" sz="3200" dirty="0">
              <a:solidFill>
                <a:schemeClr val="dk1"/>
              </a:solidFill>
              <a:latin typeface="Calibri"/>
              <a:ea typeface="Calibri"/>
              <a:cs typeface="Calibri"/>
              <a:sym typeface="Calibri"/>
            </a:endParaRPr>
          </a:p>
          <a:p>
            <a:pPr marL="457200" lvl="0" indent="-368300" algn="l" rtl="0">
              <a:spcBef>
                <a:spcPts val="0"/>
              </a:spcBef>
              <a:spcAft>
                <a:spcPts val="0"/>
              </a:spcAft>
              <a:buClr>
                <a:schemeClr val="accent1"/>
              </a:buClr>
              <a:buSzPts val="2200"/>
              <a:buFont typeface="Wingdings" panose="05000000000000000000" pitchFamily="2" charset="2"/>
              <a:buChar char="Ø"/>
            </a:pPr>
            <a:r>
              <a:rPr lang="en-US" sz="2200" dirty="0">
                <a:solidFill>
                  <a:schemeClr val="dk1"/>
                </a:solidFill>
                <a:latin typeface="Times New Roman"/>
                <a:ea typeface="Times New Roman"/>
                <a:cs typeface="Times New Roman"/>
                <a:sym typeface="Times New Roman"/>
              </a:rPr>
              <a:t>To detect the soil type using CNN.</a:t>
            </a:r>
          </a:p>
          <a:p>
            <a:pPr marL="457200" lvl="0" indent="-368300" algn="l" rtl="0">
              <a:spcBef>
                <a:spcPts val="0"/>
              </a:spcBef>
              <a:spcAft>
                <a:spcPts val="0"/>
              </a:spcAft>
              <a:buClr>
                <a:schemeClr val="accent1"/>
              </a:buClr>
              <a:buSzPts val="2200"/>
              <a:buFont typeface="Wingdings" panose="05000000000000000000" pitchFamily="2" charset="2"/>
              <a:buChar char="Ø"/>
            </a:pPr>
            <a:r>
              <a:rPr lang="en-US" sz="2200" dirty="0">
                <a:solidFill>
                  <a:schemeClr val="dk1"/>
                </a:solidFill>
                <a:latin typeface="Times New Roman"/>
                <a:ea typeface="Times New Roman"/>
                <a:cs typeface="Times New Roman"/>
                <a:sym typeface="Times New Roman"/>
              </a:rPr>
              <a:t>To predict the crops using Random Forest.</a:t>
            </a:r>
          </a:p>
          <a:p>
            <a:pPr marL="457200" lvl="0" indent="-368300" algn="l" rtl="0">
              <a:spcBef>
                <a:spcPts val="0"/>
              </a:spcBef>
              <a:spcAft>
                <a:spcPts val="0"/>
              </a:spcAft>
              <a:buClr>
                <a:schemeClr val="accent1"/>
              </a:buClr>
              <a:buSzPts val="2200"/>
              <a:buFont typeface="Wingdings" panose="05000000000000000000" pitchFamily="2" charset="2"/>
              <a:buChar char="Ø"/>
            </a:pPr>
            <a:r>
              <a:rPr lang="en-US" sz="2200" dirty="0">
                <a:solidFill>
                  <a:schemeClr val="dk1"/>
                </a:solidFill>
                <a:latin typeface="Times New Roman"/>
                <a:ea typeface="Times New Roman"/>
                <a:cs typeface="Times New Roman"/>
                <a:sym typeface="Times New Roman"/>
              </a:rPr>
              <a:t>To improve the performance of the model.</a:t>
            </a:r>
          </a:p>
          <a:p>
            <a:pPr marL="457200" lvl="0" indent="-368300" algn="l" rtl="0">
              <a:spcBef>
                <a:spcPts val="0"/>
              </a:spcBef>
              <a:spcAft>
                <a:spcPts val="0"/>
              </a:spcAft>
              <a:buClr>
                <a:schemeClr val="accent1"/>
              </a:buClr>
              <a:buSzPts val="2200"/>
              <a:buFont typeface="Wingdings" panose="05000000000000000000" pitchFamily="2" charset="2"/>
              <a:buChar char="Ø"/>
            </a:pPr>
            <a:r>
              <a:rPr lang="en-US" sz="2200" dirty="0">
                <a:solidFill>
                  <a:schemeClr val="dk1"/>
                </a:solidFill>
                <a:latin typeface="Times New Roman"/>
                <a:ea typeface="Times New Roman"/>
                <a:cs typeface="Times New Roman"/>
                <a:sym typeface="Times New Roman"/>
              </a:rPr>
              <a:t>To predict shops using KNN.</a:t>
            </a:r>
          </a:p>
          <a:p>
            <a:pPr marL="457200" lvl="0" indent="-368300" algn="l" rtl="0">
              <a:spcBef>
                <a:spcPts val="0"/>
              </a:spcBef>
              <a:spcAft>
                <a:spcPts val="0"/>
              </a:spcAft>
              <a:buClr>
                <a:schemeClr val="accent1"/>
              </a:buClr>
              <a:buSzPts val="2200"/>
              <a:buFont typeface="Wingdings" panose="05000000000000000000" pitchFamily="2" charset="2"/>
              <a:buChar char="Ø"/>
            </a:pPr>
            <a:r>
              <a:rPr lang="en-US" sz="2200" dirty="0">
                <a:solidFill>
                  <a:schemeClr val="dk1"/>
                </a:solidFill>
                <a:latin typeface="Times New Roman"/>
                <a:ea typeface="Times New Roman"/>
                <a:cs typeface="Times New Roman"/>
                <a:sym typeface="Times New Roman"/>
              </a:rPr>
              <a:t>To develop the most effective crop-predicting system using a machine learning algorithm. </a:t>
            </a:r>
            <a:endParaRPr sz="22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normAutofit/>
          </a:bodyPr>
          <a:lstStyle/>
          <a:p>
            <a:pPr>
              <a:defRPr/>
            </a:pPr>
            <a:r>
              <a:rPr lang="en-IN" dirty="0">
                <a:solidFill>
                  <a:schemeClr val="tx1"/>
                </a:solidFill>
                <a:latin typeface="Times New Roman" panose="02020603050405020304" pitchFamily="18" charset="0"/>
                <a:cs typeface="Times New Roman" panose="02020603050405020304" pitchFamily="18" charset="0"/>
              </a:rPr>
              <a:t>Results</a:t>
            </a:r>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295400" y="5108972"/>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dirty="0"/>
              <a:t>CNN Accuracy Graph</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4968968" y="5108972"/>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1350" dirty="0"/>
              <a:t>CNN Loss Graph</a:t>
            </a:r>
          </a:p>
        </p:txBody>
      </p:sp>
      <p:pic>
        <p:nvPicPr>
          <p:cNvPr id="2" name="Picture 1">
            <a:extLst>
              <a:ext uri="{FF2B5EF4-FFF2-40B4-BE49-F238E27FC236}">
                <a16:creationId xmlns:a16="http://schemas.microsoft.com/office/drawing/2014/main" id="{311F6A6E-670E-9B55-5893-955162493D2C}"/>
              </a:ext>
            </a:extLst>
          </p:cNvPr>
          <p:cNvPicPr>
            <a:picLocks noChangeAspect="1"/>
          </p:cNvPicPr>
          <p:nvPr/>
        </p:nvPicPr>
        <p:blipFill>
          <a:blip r:embed="rId2" cstate="print"/>
          <a:srcRect/>
          <a:stretch>
            <a:fillRect/>
          </a:stretch>
        </p:blipFill>
        <p:spPr bwMode="auto">
          <a:xfrm>
            <a:off x="435482" y="2057400"/>
            <a:ext cx="3370947" cy="2686050"/>
          </a:xfrm>
          <a:prstGeom prst="rect">
            <a:avLst/>
          </a:prstGeom>
          <a:noFill/>
          <a:ln w="9525">
            <a:noFill/>
            <a:miter lim="800000"/>
            <a:headEnd/>
            <a:tailEnd/>
          </a:ln>
        </p:spPr>
      </p:pic>
      <p:pic>
        <p:nvPicPr>
          <p:cNvPr id="4" name="Picture 3">
            <a:extLst>
              <a:ext uri="{FF2B5EF4-FFF2-40B4-BE49-F238E27FC236}">
                <a16:creationId xmlns:a16="http://schemas.microsoft.com/office/drawing/2014/main" id="{07A5CA50-F6C0-13E3-229F-98EB178DAE58}"/>
              </a:ext>
            </a:extLst>
          </p:cNvPr>
          <p:cNvPicPr>
            <a:picLocks noChangeAspect="1"/>
          </p:cNvPicPr>
          <p:nvPr/>
        </p:nvPicPr>
        <p:blipFill>
          <a:blip r:embed="rId3" cstate="print"/>
          <a:srcRect/>
          <a:stretch>
            <a:fillRect/>
          </a:stretch>
        </p:blipFill>
        <p:spPr bwMode="auto">
          <a:xfrm>
            <a:off x="4072058" y="2057400"/>
            <a:ext cx="3699152" cy="2628900"/>
          </a:xfrm>
          <a:prstGeom prst="rect">
            <a:avLst/>
          </a:prstGeom>
          <a:noFill/>
          <a:ln w="9525">
            <a:noFill/>
            <a:miter lim="800000"/>
            <a:headEnd/>
            <a:tailEnd/>
          </a:ln>
        </p:spPr>
      </p:pic>
    </p:spTree>
    <p:extLst>
      <p:ext uri="{BB962C8B-B14F-4D97-AF65-F5344CB8AC3E}">
        <p14:creationId xmlns:p14="http://schemas.microsoft.com/office/powerpoint/2010/main" val="305685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Results</a:t>
            </a:r>
            <a:r>
              <a:rPr lang="en-US" dirty="0"/>
              <a:t> </a:t>
            </a:r>
          </a:p>
        </p:txBody>
      </p:sp>
      <p:sp>
        <p:nvSpPr>
          <p:cNvPr id="8" name="TextBox 7"/>
          <p:cNvSpPr txBox="1"/>
          <p:nvPr/>
        </p:nvSpPr>
        <p:spPr>
          <a:xfrm>
            <a:off x="1143000" y="5715000"/>
            <a:ext cx="2362200" cy="369332"/>
          </a:xfrm>
          <a:prstGeom prst="rect">
            <a:avLst/>
          </a:prstGeom>
          <a:noFill/>
        </p:spPr>
        <p:txBody>
          <a:bodyPr wrap="square" rtlCol="0">
            <a:spAutoFit/>
          </a:bodyPr>
          <a:lstStyle/>
          <a:p>
            <a:r>
              <a:rPr lang="en-US" dirty="0"/>
              <a:t>Registration page</a:t>
            </a:r>
          </a:p>
        </p:txBody>
      </p:sp>
      <p:sp>
        <p:nvSpPr>
          <p:cNvPr id="9" name="TextBox 8"/>
          <p:cNvSpPr txBox="1"/>
          <p:nvPr/>
        </p:nvSpPr>
        <p:spPr>
          <a:xfrm>
            <a:off x="5029200" y="5791200"/>
            <a:ext cx="2362200" cy="369332"/>
          </a:xfrm>
          <a:prstGeom prst="rect">
            <a:avLst/>
          </a:prstGeom>
          <a:noFill/>
        </p:spPr>
        <p:txBody>
          <a:bodyPr wrap="square" rtlCol="0">
            <a:spAutoFit/>
          </a:bodyPr>
          <a:lstStyle/>
          <a:p>
            <a:r>
              <a:rPr lang="en-US" dirty="0"/>
              <a:t>Login page</a:t>
            </a:r>
          </a:p>
        </p:txBody>
      </p:sp>
      <p:pic>
        <p:nvPicPr>
          <p:cNvPr id="6" name="Picture 5">
            <a:extLst>
              <a:ext uri="{FF2B5EF4-FFF2-40B4-BE49-F238E27FC236}">
                <a16:creationId xmlns:a16="http://schemas.microsoft.com/office/drawing/2014/main" id="{F7B633EE-9F2A-0D3C-954B-786504A8F1FC}"/>
              </a:ext>
            </a:extLst>
          </p:cNvPr>
          <p:cNvPicPr>
            <a:picLocks noChangeAspect="1"/>
          </p:cNvPicPr>
          <p:nvPr/>
        </p:nvPicPr>
        <p:blipFill>
          <a:blip r:embed="rId2"/>
          <a:stretch>
            <a:fillRect/>
          </a:stretch>
        </p:blipFill>
        <p:spPr>
          <a:xfrm>
            <a:off x="4191000" y="2091604"/>
            <a:ext cx="3898215" cy="3280621"/>
          </a:xfrm>
          <a:prstGeom prst="rect">
            <a:avLst/>
          </a:prstGeom>
        </p:spPr>
      </p:pic>
      <p:pic>
        <p:nvPicPr>
          <p:cNvPr id="10" name="Picture 9">
            <a:extLst>
              <a:ext uri="{FF2B5EF4-FFF2-40B4-BE49-F238E27FC236}">
                <a16:creationId xmlns:a16="http://schemas.microsoft.com/office/drawing/2014/main" id="{BC3B1243-45C2-D92A-FAFE-E9405C06FEE8}"/>
              </a:ext>
            </a:extLst>
          </p:cNvPr>
          <p:cNvPicPr>
            <a:picLocks noChangeAspect="1"/>
          </p:cNvPicPr>
          <p:nvPr/>
        </p:nvPicPr>
        <p:blipFill>
          <a:blip r:embed="rId3"/>
          <a:stretch>
            <a:fillRect/>
          </a:stretch>
        </p:blipFill>
        <p:spPr>
          <a:xfrm>
            <a:off x="228600" y="2071388"/>
            <a:ext cx="3747602" cy="32806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Results</a:t>
            </a:r>
            <a:r>
              <a:rPr lang="en-US" dirty="0"/>
              <a:t> </a:t>
            </a:r>
          </a:p>
        </p:txBody>
      </p:sp>
      <p:sp>
        <p:nvSpPr>
          <p:cNvPr id="8" name="TextBox 7"/>
          <p:cNvSpPr txBox="1"/>
          <p:nvPr/>
        </p:nvSpPr>
        <p:spPr>
          <a:xfrm>
            <a:off x="1385080" y="5715000"/>
            <a:ext cx="2362200" cy="369332"/>
          </a:xfrm>
          <a:prstGeom prst="rect">
            <a:avLst/>
          </a:prstGeom>
          <a:noFill/>
        </p:spPr>
        <p:txBody>
          <a:bodyPr wrap="square" rtlCol="0">
            <a:spAutoFit/>
          </a:bodyPr>
          <a:lstStyle/>
          <a:p>
            <a:r>
              <a:rPr lang="en-US" dirty="0"/>
              <a:t>Crop Home page</a:t>
            </a:r>
          </a:p>
        </p:txBody>
      </p:sp>
      <p:sp>
        <p:nvSpPr>
          <p:cNvPr id="9" name="TextBox 8"/>
          <p:cNvSpPr txBox="1"/>
          <p:nvPr/>
        </p:nvSpPr>
        <p:spPr>
          <a:xfrm>
            <a:off x="5863553" y="5685817"/>
            <a:ext cx="2362200" cy="369332"/>
          </a:xfrm>
          <a:prstGeom prst="rect">
            <a:avLst/>
          </a:prstGeom>
          <a:noFill/>
        </p:spPr>
        <p:txBody>
          <a:bodyPr wrap="square" rtlCol="0">
            <a:spAutoFit/>
          </a:bodyPr>
          <a:lstStyle/>
          <a:p>
            <a:r>
              <a:rPr lang="en-US" dirty="0"/>
              <a:t>Industry Home page</a:t>
            </a:r>
          </a:p>
        </p:txBody>
      </p:sp>
      <p:pic>
        <p:nvPicPr>
          <p:cNvPr id="4" name="Picture 3">
            <a:extLst>
              <a:ext uri="{FF2B5EF4-FFF2-40B4-BE49-F238E27FC236}">
                <a16:creationId xmlns:a16="http://schemas.microsoft.com/office/drawing/2014/main" id="{ED2C7DD6-B16E-E998-7160-412D97E7D4FE}"/>
              </a:ext>
            </a:extLst>
          </p:cNvPr>
          <p:cNvPicPr>
            <a:picLocks noChangeAspect="1"/>
          </p:cNvPicPr>
          <p:nvPr/>
        </p:nvPicPr>
        <p:blipFill>
          <a:blip r:embed="rId2"/>
          <a:stretch>
            <a:fillRect/>
          </a:stretch>
        </p:blipFill>
        <p:spPr>
          <a:xfrm>
            <a:off x="114300" y="1328945"/>
            <a:ext cx="4419600" cy="4358493"/>
          </a:xfrm>
          <a:prstGeom prst="rect">
            <a:avLst/>
          </a:prstGeom>
        </p:spPr>
      </p:pic>
      <p:pic>
        <p:nvPicPr>
          <p:cNvPr id="6" name="Picture 5">
            <a:extLst>
              <a:ext uri="{FF2B5EF4-FFF2-40B4-BE49-F238E27FC236}">
                <a16:creationId xmlns:a16="http://schemas.microsoft.com/office/drawing/2014/main" id="{F8DAC81A-889E-AB49-5248-3ADEF943EB6D}"/>
              </a:ext>
            </a:extLst>
          </p:cNvPr>
          <p:cNvPicPr>
            <a:picLocks noChangeAspect="1"/>
          </p:cNvPicPr>
          <p:nvPr/>
        </p:nvPicPr>
        <p:blipFill>
          <a:blip r:embed="rId3"/>
          <a:stretch>
            <a:fillRect/>
          </a:stretch>
        </p:blipFill>
        <p:spPr>
          <a:xfrm>
            <a:off x="4638661" y="1348400"/>
            <a:ext cx="4376051" cy="43390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body" idx="1"/>
          </p:nvPr>
        </p:nvSpPr>
        <p:spPr>
          <a:xfrm>
            <a:off x="346175" y="764750"/>
            <a:ext cx="8229600" cy="4590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3600" dirty="0">
                <a:solidFill>
                  <a:schemeClr val="tx1"/>
                </a:solidFill>
                <a:latin typeface="Times New Roman" panose="02020603050405020304" pitchFamily="18" charset="0"/>
                <a:ea typeface="+mj-ea"/>
                <a:cs typeface="Times New Roman" panose="02020603050405020304" pitchFamily="18" charset="0"/>
                <a:sym typeface="Times New Roman"/>
              </a:rPr>
              <a:t>Results</a:t>
            </a:r>
            <a:r>
              <a:rPr lang="en-US"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a:p>
            <a:pPr marL="0" lvl="0" indent="0" algn="l" rtl="0">
              <a:spcBef>
                <a:spcPts val="360"/>
              </a:spcBef>
              <a:spcAft>
                <a:spcPts val="0"/>
              </a:spcAft>
              <a:buNone/>
            </a:pPr>
            <a:endParaRPr b="1" dirty="0"/>
          </a:p>
        </p:txBody>
      </p:sp>
      <p:pic>
        <p:nvPicPr>
          <p:cNvPr id="148" name="Google Shape;148;p24"/>
          <p:cNvPicPr preferRelativeResize="0"/>
          <p:nvPr/>
        </p:nvPicPr>
        <p:blipFill>
          <a:blip r:embed="rId3">
            <a:alphaModFix/>
          </a:blip>
          <a:stretch>
            <a:fillRect/>
          </a:stretch>
        </p:blipFill>
        <p:spPr>
          <a:xfrm>
            <a:off x="346175" y="1905000"/>
            <a:ext cx="3910051" cy="4197250"/>
          </a:xfrm>
          <a:prstGeom prst="rect">
            <a:avLst/>
          </a:prstGeom>
          <a:noFill/>
          <a:ln>
            <a:noFill/>
          </a:ln>
        </p:spPr>
      </p:pic>
      <p:pic>
        <p:nvPicPr>
          <p:cNvPr id="3" name="Picture 2">
            <a:extLst>
              <a:ext uri="{FF2B5EF4-FFF2-40B4-BE49-F238E27FC236}">
                <a16:creationId xmlns:a16="http://schemas.microsoft.com/office/drawing/2014/main" id="{348890B2-2CB9-387C-60AC-ADC7A131C9D4}"/>
              </a:ext>
            </a:extLst>
          </p:cNvPr>
          <p:cNvPicPr>
            <a:picLocks noChangeAspect="1"/>
          </p:cNvPicPr>
          <p:nvPr/>
        </p:nvPicPr>
        <p:blipFill>
          <a:blip r:embed="rId4"/>
          <a:stretch>
            <a:fillRect/>
          </a:stretch>
        </p:blipFill>
        <p:spPr>
          <a:xfrm>
            <a:off x="4624349" y="1905000"/>
            <a:ext cx="3910051" cy="4188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Results</a:t>
            </a:r>
            <a:r>
              <a:rPr lang="en-US" dirty="0"/>
              <a:t> </a:t>
            </a:r>
          </a:p>
        </p:txBody>
      </p:sp>
      <p:sp>
        <p:nvSpPr>
          <p:cNvPr id="8" name="TextBox 7"/>
          <p:cNvSpPr txBox="1"/>
          <p:nvPr/>
        </p:nvSpPr>
        <p:spPr>
          <a:xfrm>
            <a:off x="1295400" y="5774987"/>
            <a:ext cx="2971800" cy="369332"/>
          </a:xfrm>
          <a:prstGeom prst="rect">
            <a:avLst/>
          </a:prstGeom>
          <a:noFill/>
        </p:spPr>
        <p:txBody>
          <a:bodyPr wrap="square" rtlCol="0">
            <a:spAutoFit/>
          </a:bodyPr>
          <a:lstStyle/>
          <a:p>
            <a:r>
              <a:rPr lang="en-US" dirty="0"/>
              <a:t>Recommend the shop</a:t>
            </a:r>
          </a:p>
        </p:txBody>
      </p:sp>
      <p:sp>
        <p:nvSpPr>
          <p:cNvPr id="9" name="TextBox 8"/>
          <p:cNvSpPr txBox="1"/>
          <p:nvPr/>
        </p:nvSpPr>
        <p:spPr>
          <a:xfrm>
            <a:off x="5486400" y="5791200"/>
            <a:ext cx="2971800" cy="369332"/>
          </a:xfrm>
          <a:prstGeom prst="rect">
            <a:avLst/>
          </a:prstGeom>
          <a:noFill/>
        </p:spPr>
        <p:txBody>
          <a:bodyPr wrap="square" rtlCol="0">
            <a:spAutoFit/>
          </a:bodyPr>
          <a:lstStyle/>
          <a:p>
            <a:r>
              <a:rPr lang="en-US"/>
              <a:t>Recommend the shop</a:t>
            </a:r>
            <a:endParaRPr lang="en-US" dirty="0"/>
          </a:p>
        </p:txBody>
      </p:sp>
      <p:pic>
        <p:nvPicPr>
          <p:cNvPr id="4" name="Picture 3">
            <a:extLst>
              <a:ext uri="{FF2B5EF4-FFF2-40B4-BE49-F238E27FC236}">
                <a16:creationId xmlns:a16="http://schemas.microsoft.com/office/drawing/2014/main" id="{8A5FB5D0-E3A8-D6F9-AEA3-589B32B902F0}"/>
              </a:ext>
            </a:extLst>
          </p:cNvPr>
          <p:cNvPicPr>
            <a:picLocks noChangeAspect="1"/>
          </p:cNvPicPr>
          <p:nvPr/>
        </p:nvPicPr>
        <p:blipFill>
          <a:blip r:embed="rId2"/>
          <a:stretch>
            <a:fillRect/>
          </a:stretch>
        </p:blipFill>
        <p:spPr>
          <a:xfrm>
            <a:off x="228599" y="1600199"/>
            <a:ext cx="4343401" cy="4023059"/>
          </a:xfrm>
          <a:prstGeom prst="rect">
            <a:avLst/>
          </a:prstGeom>
        </p:spPr>
      </p:pic>
      <p:pic>
        <p:nvPicPr>
          <p:cNvPr id="6" name="Picture 5">
            <a:extLst>
              <a:ext uri="{FF2B5EF4-FFF2-40B4-BE49-F238E27FC236}">
                <a16:creationId xmlns:a16="http://schemas.microsoft.com/office/drawing/2014/main" id="{B68A472F-F841-F9DE-EC55-CB19D12F288C}"/>
              </a:ext>
            </a:extLst>
          </p:cNvPr>
          <p:cNvPicPr>
            <a:picLocks noChangeAspect="1"/>
          </p:cNvPicPr>
          <p:nvPr/>
        </p:nvPicPr>
        <p:blipFill>
          <a:blip r:embed="rId3"/>
          <a:stretch>
            <a:fillRect/>
          </a:stretch>
        </p:blipFill>
        <p:spPr>
          <a:xfrm>
            <a:off x="4800600" y="1600200"/>
            <a:ext cx="4114802" cy="40230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Limitations</a:t>
            </a:r>
          </a:p>
        </p:txBody>
      </p:sp>
      <p:sp>
        <p:nvSpPr>
          <p:cNvPr id="3" name="Content Placeholder 2"/>
          <p:cNvSpPr>
            <a:spLocks noGrp="1"/>
          </p:cNvSpPr>
          <p:nvPr>
            <p:ph idx="1"/>
          </p:nvPr>
        </p:nvSpPr>
        <p:spPr>
          <a:xfrm>
            <a:off x="685800" y="1600200"/>
            <a:ext cx="8153400" cy="3880773"/>
          </a:xfrm>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If input image is not a soil image still system gives the crop recommendation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KNN model we need handcrafted database as no such database of industry location is available.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locating the nearest market, inputted location should be precise and is case-sensitive.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Frontend is developed in html &amp; </a:t>
            </a:r>
            <a:r>
              <a:rPr lang="en-US" dirty="0" err="1">
                <a:latin typeface="Times New Roman" panose="02020603050405020304" pitchFamily="18" charset="0"/>
                <a:cs typeface="Times New Roman" panose="02020603050405020304" pitchFamily="18" charset="0"/>
              </a:rPr>
              <a:t>css</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SQlite</a:t>
            </a:r>
            <a:r>
              <a:rPr lang="en-US" dirty="0">
                <a:latin typeface="Times New Roman" panose="02020603050405020304" pitchFamily="18" charset="0"/>
                <a:cs typeface="Times New Roman" panose="02020603050405020304" pitchFamily="18" charset="0"/>
              </a:rPr>
              <a:t> 3 database is used to store only user’s username and email id.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System does not save the output page in database, rather than saves the output page as a image in local storage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81E3E716-8948-E154-E942-8F75008BCBD2}"/>
              </a:ext>
            </a:extLst>
          </p:cNvPr>
          <p:cNvSpPr txBox="1"/>
          <p:nvPr/>
        </p:nvSpPr>
        <p:spPr>
          <a:xfrm>
            <a:off x="457200" y="1524000"/>
            <a:ext cx="7918097" cy="2031325"/>
          </a:xfrm>
          <a:prstGeom prst="rect">
            <a:avLst/>
          </a:prstGeom>
          <a:noFill/>
        </p:spPr>
        <p:txBody>
          <a:bodyPr wrap="square" rtlCol="0">
            <a:spAutoFit/>
          </a:bodyPr>
          <a:lstStyle/>
          <a:p>
            <a:pPr algn="just">
              <a:buNone/>
            </a:pPr>
            <a:r>
              <a:rPr lang="en-US" dirty="0">
                <a:latin typeface="Times New Roman" panose="02020603050405020304" pitchFamily="18" charset="0"/>
                <a:cs typeface="Times New Roman" panose="02020603050405020304" pitchFamily="18" charset="0"/>
              </a:rPr>
              <a:t>This proposed system concludes that the deep learning and machine learning algorithms can be used for the recommendation of crop with the accuracy up to 92 %. This system uses CNN algorithm to classify the input soil image into the 4</a:t>
            </a:r>
          </a:p>
          <a:p>
            <a:pPr algn="just">
              <a:buNone/>
            </a:pPr>
            <a:r>
              <a:rPr lang="en-US" dirty="0">
                <a:latin typeface="Times New Roman" panose="02020603050405020304" pitchFamily="18" charset="0"/>
                <a:cs typeface="Times New Roman" panose="02020603050405020304" pitchFamily="18" charset="0"/>
              </a:rPr>
              <a:t>categories (Red, clay, Alluvial, Black) and using the random forest algorithm the system predicts the crop. KNN algorithm can be used to predict the nearest industry or shop based on the users current location very efficiently.</a:t>
            </a:r>
          </a:p>
          <a:p>
            <a:endParaRPr lang="en-GB" dirty="0"/>
          </a:p>
        </p:txBody>
      </p:sp>
    </p:spTree>
    <p:extLst>
      <p:ext uri="{BB962C8B-B14F-4D97-AF65-F5344CB8AC3E}">
        <p14:creationId xmlns:p14="http://schemas.microsoft.com/office/powerpoint/2010/main" val="2014152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6347713" cy="990600"/>
          </a:xfrm>
        </p:spPr>
        <p:txBody>
          <a:bodyPr/>
          <a:lstStyle/>
          <a:p>
            <a:r>
              <a:rPr lang="en-US" dirty="0">
                <a:solidFill>
                  <a:schemeClr val="tx1"/>
                </a:solidFill>
                <a:latin typeface="Times New Roman" panose="02020603050405020304" pitchFamily="18" charset="0"/>
                <a:cs typeface="Times New Roman" panose="02020603050405020304" pitchFamily="18" charset="0"/>
              </a:rPr>
              <a:t>REFRENCES</a:t>
            </a:r>
          </a:p>
        </p:txBody>
      </p:sp>
      <p:sp>
        <p:nvSpPr>
          <p:cNvPr id="3" name="Content Placeholder 2"/>
          <p:cNvSpPr>
            <a:spLocks noGrp="1"/>
          </p:cNvSpPr>
          <p:nvPr>
            <p:ph idx="1"/>
          </p:nvPr>
        </p:nvSpPr>
        <p:spPr>
          <a:xfrm>
            <a:off x="533400" y="982014"/>
            <a:ext cx="6934200" cy="5647386"/>
          </a:xfrm>
        </p:spPr>
        <p:txBody>
          <a:bodyPr>
            <a:normAutofit/>
          </a:bodyPr>
          <a:lstStyle/>
          <a:p>
            <a:pPr algn="just">
              <a:buNone/>
            </a:pPr>
            <a:r>
              <a:rPr lang="en-US" dirty="0">
                <a:latin typeface="Times New Roman" panose="02020603050405020304" pitchFamily="18" charset="0"/>
                <a:cs typeface="Times New Roman" panose="02020603050405020304" pitchFamily="18" charset="0"/>
              </a:rPr>
              <a:t>[1] A comprehensive review on soil classification using deep learning and computer vision techniques Pallavi Srivastava1 &amp; </a:t>
            </a:r>
            <a:r>
              <a:rPr lang="en-US" dirty="0" err="1">
                <a:latin typeface="Times New Roman" panose="02020603050405020304" pitchFamily="18" charset="0"/>
                <a:cs typeface="Times New Roman" panose="02020603050405020304" pitchFamily="18" charset="0"/>
              </a:rPr>
              <a:t>Aasheesh</a:t>
            </a:r>
            <a:r>
              <a:rPr lang="en-US" dirty="0">
                <a:latin typeface="Times New Roman" panose="02020603050405020304" pitchFamily="18" charset="0"/>
                <a:cs typeface="Times New Roman" panose="02020603050405020304" pitchFamily="18" charset="0"/>
              </a:rPr>
              <a:t> Shukla1 &amp; Atul Bansal1</a:t>
            </a:r>
          </a:p>
          <a:p>
            <a:pPr algn="just">
              <a:buNone/>
            </a:pPr>
            <a:r>
              <a:rPr lang="en-US" dirty="0">
                <a:latin typeface="Times New Roman" panose="02020603050405020304" pitchFamily="18" charset="0"/>
                <a:cs typeface="Times New Roman" panose="02020603050405020304" pitchFamily="18" charset="0"/>
              </a:rPr>
              <a:t>[2] Crop Prediction Model Using Machine Learning Algorithms </a:t>
            </a:r>
            <a:r>
              <a:rPr lang="en-US" dirty="0" err="1">
                <a:latin typeface="Times New Roman" panose="02020603050405020304" pitchFamily="18" charset="0"/>
                <a:cs typeface="Times New Roman" panose="02020603050405020304" pitchFamily="18" charset="0"/>
              </a:rPr>
              <a:t>Ersin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Elbasi</a:t>
            </a:r>
            <a:r>
              <a:rPr lang="en-US" dirty="0">
                <a:latin typeface="Times New Roman" panose="02020603050405020304" pitchFamily="18" charset="0"/>
                <a:cs typeface="Times New Roman" panose="02020603050405020304" pitchFamily="18" charset="0"/>
              </a:rPr>
              <a:t> * , </a:t>
            </a:r>
            <a:r>
              <a:rPr lang="en-US" dirty="0" err="1">
                <a:latin typeface="Times New Roman" panose="02020603050405020304" pitchFamily="18" charset="0"/>
                <a:cs typeface="Times New Roman" panose="02020603050405020304" pitchFamily="18" charset="0"/>
              </a:rPr>
              <a:t>Chamseddine</a:t>
            </a:r>
            <a:r>
              <a:rPr lang="en-US" dirty="0">
                <a:latin typeface="Times New Roman" panose="02020603050405020304" pitchFamily="18" charset="0"/>
                <a:cs typeface="Times New Roman" panose="02020603050405020304" pitchFamily="18" charset="0"/>
              </a:rPr>
              <a:t> Zaki, Ahmet E. </a:t>
            </a:r>
            <a:r>
              <a:rPr lang="en-US" dirty="0" err="1">
                <a:latin typeface="Times New Roman" panose="02020603050405020304" pitchFamily="18" charset="0"/>
                <a:cs typeface="Times New Roman" panose="02020603050405020304" pitchFamily="18" charset="0"/>
              </a:rPr>
              <a:t>Topcu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Abdelbaki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Aymen</a:t>
            </a:r>
            <a:r>
              <a:rPr lang="en-US" dirty="0">
                <a:latin typeface="Times New Roman" panose="02020603050405020304" pitchFamily="18" charset="0"/>
                <a:cs typeface="Times New Roman" panose="02020603050405020304" pitchFamily="18" charset="0"/>
              </a:rPr>
              <a:t> I. </a:t>
            </a:r>
            <a:r>
              <a:rPr lang="en-US" dirty="0" err="1">
                <a:latin typeface="Times New Roman" panose="02020603050405020304" pitchFamily="18" charset="0"/>
                <a:cs typeface="Times New Roman" panose="02020603050405020304" pitchFamily="18" charset="0"/>
              </a:rPr>
              <a:t>Zreikat</a:t>
            </a:r>
            <a:r>
              <a:rPr lang="en-US" dirty="0">
                <a:latin typeface="Times New Roman" panose="02020603050405020304" pitchFamily="18" charset="0"/>
                <a:cs typeface="Times New Roman" panose="02020603050405020304" pitchFamily="18" charset="0"/>
              </a:rPr>
              <a:t> , Elda </a:t>
            </a:r>
            <a:r>
              <a:rPr lang="en-US" dirty="0" err="1">
                <a:latin typeface="Times New Roman" panose="02020603050405020304" pitchFamily="18" charset="0"/>
                <a:cs typeface="Times New Roman" panose="02020603050405020304" pitchFamily="18" charset="0"/>
              </a:rPr>
              <a:t>Cina</a:t>
            </a:r>
            <a:r>
              <a:rPr lang="en-US" dirty="0">
                <a:latin typeface="Times New Roman" panose="02020603050405020304" pitchFamily="18" charset="0"/>
                <a:cs typeface="Times New Roman" panose="02020603050405020304" pitchFamily="18" charset="0"/>
              </a:rPr>
              <a:t> , Ahmed </a:t>
            </a:r>
            <a:r>
              <a:rPr lang="en-US" dirty="0" err="1">
                <a:latin typeface="Times New Roman" panose="02020603050405020304" pitchFamily="18" charset="0"/>
                <a:cs typeface="Times New Roman" panose="02020603050405020304" pitchFamily="18" charset="0"/>
              </a:rPr>
              <a:t>Shdefat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Louai</a:t>
            </a:r>
            <a:r>
              <a:rPr lang="en-US" dirty="0">
                <a:latin typeface="Times New Roman" panose="02020603050405020304" pitchFamily="18" charset="0"/>
                <a:cs typeface="Times New Roman" panose="02020603050405020304" pitchFamily="18" charset="0"/>
              </a:rPr>
              <a:t> Saker.</a:t>
            </a:r>
          </a:p>
          <a:p>
            <a:pPr algn="just">
              <a:buNone/>
            </a:pPr>
            <a:r>
              <a:rPr lang="en-US" dirty="0">
                <a:latin typeface="Times New Roman" panose="02020603050405020304" pitchFamily="18" charset="0"/>
                <a:cs typeface="Times New Roman" panose="02020603050405020304" pitchFamily="18" charset="0"/>
              </a:rPr>
              <a:t>[3] R. Reshma, V. Sathiyavathi and T. Sindhu et al. “IoT based Classification Techniques for Soil Content Analysis and Crop Yield Prediction” Proceedings of the Fourth International Conference on I-SMAC (IoT in Social, Mobile, Analytics and Cloud) (I-SMAC). </a:t>
            </a:r>
          </a:p>
          <a:p>
            <a:pPr algn="just">
              <a:buNone/>
            </a:pPr>
            <a:r>
              <a:rPr lang="en-US" dirty="0">
                <a:latin typeface="Times New Roman" panose="02020603050405020304" pitchFamily="18" charset="0"/>
                <a:cs typeface="Times New Roman" panose="02020603050405020304" pitchFamily="18" charset="0"/>
              </a:rPr>
              <a:t>[4] Sonal Jain, Dharavath Ramesh, “Machine Learning convergence for weather based crop selection” 2020 IEEE International Students’ Conference on Electrical, Electronics and Computer Science.</a:t>
            </a:r>
          </a:p>
          <a:p>
            <a:pPr>
              <a:buNone/>
            </a:pP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lstStyle/>
          <a:p>
            <a:r>
              <a:rPr lang="en-US" dirty="0">
                <a:solidFill>
                  <a:schemeClr val="tx1"/>
                </a:solidFill>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a:xfrm>
            <a:off x="457200" y="1371601"/>
            <a:ext cx="8534400" cy="2438400"/>
          </a:xfrm>
        </p:spPr>
        <p:txBody>
          <a:bodyPr/>
          <a:lstStyle/>
          <a:p>
            <a:pPr algn="just">
              <a:buNone/>
            </a:pPr>
            <a:r>
              <a:rPr lang="en-US" dirty="0">
                <a:latin typeface="Times New Roman" panose="02020603050405020304" pitchFamily="18" charset="0"/>
                <a:cs typeface="Times New Roman" panose="02020603050405020304" pitchFamily="18" charset="0"/>
              </a:rPr>
              <a:t>[5] </a:t>
            </a:r>
            <a:r>
              <a:rPr lang="it-IT" dirty="0">
                <a:latin typeface="Times New Roman" panose="02020603050405020304" pitchFamily="18" charset="0"/>
                <a:cs typeface="Times New Roman" panose="02020603050405020304" pitchFamily="18" charset="0"/>
              </a:rPr>
              <a:t>G. Mariammal , A. Suruliandi , S. P. Raja , and E. Poongothai “</a:t>
            </a:r>
            <a:r>
              <a:rPr lang="en-US" dirty="0">
                <a:latin typeface="Times New Roman" panose="02020603050405020304" pitchFamily="18" charset="0"/>
                <a:cs typeface="Times New Roman" panose="02020603050405020304" pitchFamily="18" charset="0"/>
              </a:rPr>
              <a:t>Prediction of</a:t>
            </a:r>
          </a:p>
          <a:p>
            <a:pPr algn="just">
              <a:buNone/>
            </a:pPr>
            <a:r>
              <a:rPr lang="en-US" dirty="0">
                <a:latin typeface="Times New Roman" panose="02020603050405020304" pitchFamily="18" charset="0"/>
                <a:cs typeface="Times New Roman" panose="02020603050405020304" pitchFamily="18" charset="0"/>
              </a:rPr>
              <a:t>Land Suitability for Crop Cultivation Based on Soil and Environmental</a:t>
            </a:r>
          </a:p>
          <a:p>
            <a:pPr algn="just">
              <a:buNone/>
            </a:pPr>
            <a:r>
              <a:rPr lang="en-US" dirty="0">
                <a:latin typeface="Times New Roman" panose="02020603050405020304" pitchFamily="18" charset="0"/>
                <a:cs typeface="Times New Roman" panose="02020603050405020304" pitchFamily="18" charset="0"/>
              </a:rPr>
              <a:t>Characteristics Using Modified Recursive Feature Elimination Technique With</a:t>
            </a:r>
          </a:p>
          <a:p>
            <a:pPr algn="just">
              <a:buNone/>
            </a:pPr>
            <a:r>
              <a:rPr lang="en-US" dirty="0">
                <a:latin typeface="Times New Roman" panose="02020603050405020304" pitchFamily="18" charset="0"/>
                <a:cs typeface="Times New Roman" panose="02020603050405020304" pitchFamily="18" charset="0"/>
              </a:rPr>
              <a:t>Various Classifiers” IEEE TRANSACTIONS ON COMPUTATIONAL SOCIAL</a:t>
            </a:r>
          </a:p>
          <a:p>
            <a:pPr algn="just">
              <a:buNone/>
            </a:pPr>
            <a:r>
              <a:rPr lang="en-US" dirty="0">
                <a:latin typeface="Times New Roman" panose="02020603050405020304" pitchFamily="18" charset="0"/>
                <a:cs typeface="Times New Roman" panose="02020603050405020304" pitchFamily="18" charset="0"/>
              </a:rPr>
              <a:t>SYSTEMS.</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7200"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body" idx="1"/>
          </p:nvPr>
        </p:nvSpPr>
        <p:spPr>
          <a:xfrm>
            <a:off x="333850" y="1032825"/>
            <a:ext cx="8229600" cy="50727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Clr>
                <a:schemeClr val="dk1"/>
              </a:buClr>
              <a:buSzPts val="3200"/>
              <a:buFont typeface="Arial"/>
              <a:buNone/>
            </a:pPr>
            <a:r>
              <a:rPr lang="en-US" sz="3200" b="1" dirty="0">
                <a:solidFill>
                  <a:schemeClr val="dk1"/>
                </a:solidFill>
                <a:latin typeface="Times New Roman"/>
                <a:cs typeface="Times New Roman"/>
                <a:sym typeface="Times New Roman"/>
              </a:rPr>
              <a:t>Expected</a:t>
            </a:r>
            <a:r>
              <a:rPr lang="en-US" b="1" dirty="0">
                <a:latin typeface="Times New Roman"/>
                <a:ea typeface="Times New Roman"/>
                <a:cs typeface="Times New Roman"/>
                <a:sym typeface="Times New Roman"/>
              </a:rPr>
              <a:t> </a:t>
            </a:r>
            <a:r>
              <a:rPr lang="en-US" sz="3200" b="1" dirty="0">
                <a:solidFill>
                  <a:schemeClr val="dk1"/>
                </a:solidFill>
                <a:latin typeface="Times New Roman"/>
                <a:cs typeface="Times New Roman"/>
                <a:sym typeface="Times New Roman"/>
              </a:rPr>
              <a:t>Outcomes</a:t>
            </a:r>
            <a:r>
              <a:rPr lang="en-US"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a:p>
            <a:pPr marL="0" lvl="0" indent="0" algn="l" rtl="0">
              <a:spcBef>
                <a:spcPts val="360"/>
              </a:spcBef>
              <a:spcAft>
                <a:spcPts val="0"/>
              </a:spcAft>
              <a:buNone/>
            </a:pPr>
            <a:endParaRPr sz="2500" dirty="0">
              <a:latin typeface="Times New Roman"/>
              <a:ea typeface="Times New Roman"/>
              <a:cs typeface="Times New Roman"/>
              <a:sym typeface="Times New Roman"/>
            </a:endParaRPr>
          </a:p>
          <a:p>
            <a:pPr marL="431800" lvl="0" algn="l" rtl="0">
              <a:spcBef>
                <a:spcPts val="360"/>
              </a:spcBef>
              <a:spcAft>
                <a:spcPts val="0"/>
              </a:spcAft>
              <a:buSzPts val="22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To recommend the crops.</a:t>
            </a:r>
            <a:endParaRPr sz="2200" dirty="0">
              <a:solidFill>
                <a:schemeClr val="tx1"/>
              </a:solidFill>
              <a:latin typeface="Times New Roman"/>
              <a:ea typeface="Times New Roman"/>
              <a:cs typeface="Times New Roman"/>
              <a:sym typeface="Times New Roman"/>
            </a:endParaRPr>
          </a:p>
          <a:p>
            <a:pPr marL="431800" lvl="0" algn="l" rtl="0">
              <a:spcBef>
                <a:spcPts val="0"/>
              </a:spcBef>
              <a:spcAft>
                <a:spcPts val="0"/>
              </a:spcAft>
              <a:buSzPts val="22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To recommend the humidity, rainfall, and temperature.</a:t>
            </a:r>
            <a:endParaRPr sz="2200" dirty="0">
              <a:solidFill>
                <a:schemeClr val="tx1"/>
              </a:solidFill>
              <a:latin typeface="Times New Roman"/>
              <a:ea typeface="Times New Roman"/>
              <a:cs typeface="Times New Roman"/>
              <a:sym typeface="Times New Roman"/>
            </a:endParaRPr>
          </a:p>
          <a:p>
            <a:pPr marL="431800" lvl="0" algn="l" rtl="0">
              <a:spcBef>
                <a:spcPts val="0"/>
              </a:spcBef>
              <a:spcAft>
                <a:spcPts val="0"/>
              </a:spcAft>
              <a:buSzPts val="2200"/>
              <a:buFont typeface="Wingdings" panose="05000000000000000000" pitchFamily="2" charset="2"/>
              <a:buChar char="Ø"/>
            </a:pPr>
            <a:r>
              <a:rPr lang="en-US" sz="2200" dirty="0">
                <a:solidFill>
                  <a:schemeClr val="tx1"/>
                </a:solidFill>
                <a:latin typeface="Times New Roman"/>
                <a:ea typeface="Times New Roman"/>
                <a:cs typeface="Times New Roman"/>
                <a:sym typeface="Times New Roman"/>
              </a:rPr>
              <a:t>To recommend the industry. </a:t>
            </a:r>
            <a:endParaRPr sz="2200" dirty="0">
              <a:solidFill>
                <a:schemeClr val="tx1"/>
              </a:solidFill>
              <a:latin typeface="Times New Roman"/>
              <a:ea typeface="Times New Roman"/>
              <a:cs typeface="Times New Roman"/>
              <a:sym typeface="Times New Roman"/>
            </a:endParaRPr>
          </a:p>
          <a:p>
            <a:pPr marL="457200" lvl="0" indent="0" algn="l" rtl="0">
              <a:spcBef>
                <a:spcPts val="360"/>
              </a:spcBef>
              <a:spcAft>
                <a:spcPts val="0"/>
              </a:spcAft>
              <a:buNone/>
            </a:pPr>
            <a:endParaRPr sz="2200" dirty="0">
              <a:latin typeface="Times New Roman"/>
              <a:ea typeface="Times New Roman"/>
              <a:cs typeface="Times New Roman"/>
              <a:sym typeface="Times New Roman"/>
            </a:endParaRPr>
          </a:p>
          <a:p>
            <a:pPr marL="457200" lvl="0" indent="0" algn="l" rtl="0">
              <a:spcBef>
                <a:spcPts val="360"/>
              </a:spcBef>
              <a:spcAft>
                <a:spcPts val="0"/>
              </a:spcAft>
              <a:buNone/>
            </a:pPr>
            <a:endParaRPr sz="2200" dirty="0">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3200"/>
              <a:buFont typeface="Arial"/>
              <a:buNone/>
            </a:pPr>
            <a:r>
              <a:rPr lang="en-US" sz="3200" b="1" dirty="0">
                <a:solidFill>
                  <a:schemeClr val="dk1"/>
                </a:solidFill>
                <a:latin typeface="Times New Roman"/>
                <a:cs typeface="Times New Roman"/>
                <a:sym typeface="Times New Roman"/>
              </a:rPr>
              <a:t>Problem</a:t>
            </a:r>
            <a:r>
              <a:rPr lang="en-US" sz="2900" b="1" dirty="0">
                <a:latin typeface="Times New Roman"/>
                <a:ea typeface="Times New Roman"/>
                <a:cs typeface="Times New Roman"/>
                <a:sym typeface="Times New Roman"/>
              </a:rPr>
              <a:t> </a:t>
            </a:r>
            <a:r>
              <a:rPr lang="en-US" sz="3200" b="1" dirty="0">
                <a:solidFill>
                  <a:schemeClr val="dk1"/>
                </a:solidFill>
                <a:latin typeface="Times New Roman"/>
                <a:cs typeface="Times New Roman"/>
                <a:sym typeface="Times New Roman"/>
              </a:rPr>
              <a:t>Statement</a:t>
            </a:r>
            <a:r>
              <a:rPr lang="en-US" sz="2900" b="1" dirty="0">
                <a:latin typeface="Times New Roman"/>
                <a:ea typeface="Times New Roman"/>
                <a:cs typeface="Times New Roman"/>
                <a:sym typeface="Times New Roman"/>
              </a:rPr>
              <a:t> :-</a:t>
            </a:r>
            <a:endParaRPr sz="2900" b="1"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dirty="0">
                <a:solidFill>
                  <a:srgbClr val="404040"/>
                </a:solidFill>
                <a:latin typeface="Times New Roman"/>
                <a:ea typeface="Times New Roman"/>
                <a:cs typeface="Times New Roman"/>
                <a:sym typeface="Times New Roman"/>
              </a:rPr>
              <a:t>To recommend the crops, humidity, rainfall, temperature, nearest industry using machine learning and deep learning algorithms  based on soil image, N, P, K values, pH, season and region.</a:t>
            </a:r>
            <a:endParaRPr sz="2000" dirty="0">
              <a:solidFill>
                <a:srgbClr val="404040"/>
              </a:solidFill>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1100"/>
              <a:buFont typeface="Arial"/>
              <a:buNone/>
            </a:pPr>
            <a:endParaRPr sz="1700" dirty="0">
              <a:latin typeface="Times New Roman"/>
              <a:ea typeface="Times New Roman"/>
              <a:cs typeface="Times New Roman"/>
              <a:sym typeface="Times New Roman"/>
            </a:endParaRPr>
          </a:p>
          <a:p>
            <a:pPr marL="457200" lvl="0" indent="0" algn="l" rtl="0">
              <a:spcBef>
                <a:spcPts val="640"/>
              </a:spcBef>
              <a:spcAft>
                <a:spcPts val="0"/>
              </a:spcAft>
              <a:buClr>
                <a:schemeClr val="dk1"/>
              </a:buClr>
              <a:buSzPts val="1100"/>
              <a:buFont typeface="Arial"/>
              <a:buNone/>
            </a:pPr>
            <a:endParaRPr sz="2000" dirty="0">
              <a:latin typeface="Times New Roman"/>
              <a:ea typeface="Times New Roman"/>
              <a:cs typeface="Times New Roman"/>
              <a:sym typeface="Times New Roman"/>
            </a:endParaRPr>
          </a:p>
          <a:p>
            <a:pPr marL="457200" lvl="0" indent="0" algn="l" rtl="0">
              <a:spcBef>
                <a:spcPts val="360"/>
              </a:spcBef>
              <a:spcAft>
                <a:spcPts val="0"/>
              </a:spcAft>
              <a:buNone/>
            </a:pPr>
            <a:endParaRPr sz="2200"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body" idx="1"/>
          </p:nvPr>
        </p:nvSpPr>
        <p:spPr>
          <a:xfrm>
            <a:off x="574548" y="228600"/>
            <a:ext cx="7289505" cy="895304"/>
          </a:xfrm>
          <a:prstGeom prst="rect">
            <a:avLst/>
          </a:prstGeom>
          <a:noFill/>
          <a:ln>
            <a:noFill/>
          </a:ln>
        </p:spPr>
        <p:txBody>
          <a:bodyPr spcFirstLastPara="1" wrap="square" lIns="91425" tIns="45700" rIns="91425" bIns="45700" anchor="b"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600" b="1" dirty="0">
                <a:solidFill>
                  <a:schemeClr val="tx1"/>
                </a:solidFill>
                <a:ea typeface="+mj-ea"/>
                <a:cs typeface="Times New Roman" panose="02020603050405020304" pitchFamily="18" charset="0"/>
                <a:sym typeface="Times New Roman"/>
              </a:rPr>
              <a:t>Literature</a:t>
            </a:r>
            <a:r>
              <a:rPr lang="en-US" b="1" i="0" u="none" dirty="0">
                <a:solidFill>
                  <a:schemeClr val="dk1"/>
                </a:solidFill>
                <a:latin typeface="Times New Roman"/>
                <a:ea typeface="Times New Roman"/>
                <a:cs typeface="Times New Roman"/>
                <a:sym typeface="Times New Roman"/>
              </a:rPr>
              <a:t> </a:t>
            </a:r>
            <a:r>
              <a:rPr lang="en-US" sz="3600" b="1" dirty="0">
                <a:solidFill>
                  <a:schemeClr val="tx1"/>
                </a:solidFill>
                <a:ea typeface="+mj-ea"/>
                <a:cs typeface="Times New Roman" panose="02020603050405020304" pitchFamily="18" charset="0"/>
                <a:sym typeface="Times New Roman"/>
              </a:rPr>
              <a:t>Survey</a:t>
            </a:r>
            <a:r>
              <a:rPr lang="en-US" sz="3600" b="1" dirty="0">
                <a:solidFill>
                  <a:schemeClr val="dk1"/>
                </a:solidFill>
                <a:latin typeface="Times New Roman"/>
                <a:ea typeface="+mj-ea"/>
                <a:cs typeface="Times New Roman"/>
                <a:sym typeface="Times New Roman"/>
              </a:rPr>
              <a:t>/</a:t>
            </a:r>
            <a:r>
              <a:rPr lang="en-US" sz="3600" b="1" dirty="0">
                <a:solidFill>
                  <a:schemeClr val="tx1"/>
                </a:solidFill>
                <a:ea typeface="+mj-ea"/>
                <a:cs typeface="Times New Roman" panose="02020603050405020304" pitchFamily="18" charset="0"/>
                <a:sym typeface="Times New Roman"/>
              </a:rPr>
              <a:t>Market</a:t>
            </a:r>
            <a:r>
              <a:rPr lang="en-US" b="1" i="0" u="none" dirty="0">
                <a:solidFill>
                  <a:schemeClr val="dk1"/>
                </a:solidFill>
                <a:latin typeface="Times New Roman"/>
                <a:ea typeface="Times New Roman"/>
                <a:cs typeface="Times New Roman"/>
                <a:sym typeface="Times New Roman"/>
              </a:rPr>
              <a:t> </a:t>
            </a:r>
            <a:r>
              <a:rPr lang="en-US" sz="3600" b="1" dirty="0">
                <a:solidFill>
                  <a:schemeClr val="tx1"/>
                </a:solidFill>
                <a:ea typeface="+mj-ea"/>
                <a:cs typeface="Times New Roman" panose="02020603050405020304" pitchFamily="18" charset="0"/>
                <a:sym typeface="Times New Roman"/>
              </a:rPr>
              <a:t>Survey</a:t>
            </a:r>
            <a:r>
              <a:rPr lang="en-US" sz="3600" b="1" dirty="0">
                <a:solidFill>
                  <a:schemeClr val="dk1"/>
                </a:solidFill>
                <a:latin typeface="Times New Roman"/>
                <a:ea typeface="+mj-ea"/>
                <a:cs typeface="Times New Roman"/>
                <a:sym typeface="Times New Roman"/>
              </a:rPr>
              <a:t>:-</a:t>
            </a:r>
            <a:endParaRPr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3200"/>
              <a:buFont typeface="Arial"/>
              <a:buNone/>
            </a:pPr>
            <a:endParaRPr dirty="0">
              <a:latin typeface="Times New Roman"/>
              <a:ea typeface="Times New Roman"/>
              <a:cs typeface="Times New Roman"/>
              <a:sym typeface="Times New Roman"/>
            </a:endParaRPr>
          </a:p>
        </p:txBody>
      </p:sp>
      <p:graphicFrame>
        <p:nvGraphicFramePr>
          <p:cNvPr id="101" name="Google Shape;101;p16"/>
          <p:cNvGraphicFramePr/>
          <p:nvPr>
            <p:extLst>
              <p:ext uri="{D42A27DB-BD31-4B8C-83A1-F6EECF244321}">
                <p14:modId xmlns:p14="http://schemas.microsoft.com/office/powerpoint/2010/main" val="3068227488"/>
              </p:ext>
            </p:extLst>
          </p:nvPr>
        </p:nvGraphicFramePr>
        <p:xfrm>
          <a:off x="676001" y="865993"/>
          <a:ext cx="7086600" cy="5691618"/>
        </p:xfrm>
        <a:graphic>
          <a:graphicData uri="http://schemas.openxmlformats.org/drawingml/2006/table">
            <a:tbl>
              <a:tblPr firstRow="1" bandRow="1">
                <a:noFill/>
              </a:tblPr>
              <a:tblGrid>
                <a:gridCol w="2149395">
                  <a:extLst>
                    <a:ext uri="{9D8B030D-6E8A-4147-A177-3AD203B41FA5}">
                      <a16:colId xmlns:a16="http://schemas.microsoft.com/office/drawing/2014/main" val="20000"/>
                    </a:ext>
                  </a:extLst>
                </a:gridCol>
                <a:gridCol w="2590843">
                  <a:extLst>
                    <a:ext uri="{9D8B030D-6E8A-4147-A177-3AD203B41FA5}">
                      <a16:colId xmlns:a16="http://schemas.microsoft.com/office/drawing/2014/main" val="20001"/>
                    </a:ext>
                  </a:extLst>
                </a:gridCol>
                <a:gridCol w="2346362">
                  <a:extLst>
                    <a:ext uri="{9D8B030D-6E8A-4147-A177-3AD203B41FA5}">
                      <a16:colId xmlns:a16="http://schemas.microsoft.com/office/drawing/2014/main" val="20002"/>
                    </a:ext>
                  </a:extLst>
                </a:gridCol>
              </a:tblGrid>
              <a:tr h="469897">
                <a:tc>
                  <a:txBody>
                    <a:bodyPr/>
                    <a:lstStyle/>
                    <a:p>
                      <a:pPr marL="0" marR="0" lvl="0" indent="0" algn="l" rtl="0">
                        <a:lnSpc>
                          <a:spcPct val="100000"/>
                        </a:lnSpc>
                        <a:spcBef>
                          <a:spcPts val="0"/>
                        </a:spcBef>
                        <a:spcAft>
                          <a:spcPts val="0"/>
                        </a:spcAft>
                        <a:buNone/>
                      </a:pPr>
                      <a:r>
                        <a:rPr lang="en-US" sz="1400" u="none" strike="noStrike" cap="none" dirty="0"/>
                        <a:t>Title of Paper</a:t>
                      </a:r>
                      <a:endParaRPr dirty="0"/>
                    </a:p>
                    <a:p>
                      <a:pPr marL="0" marR="0" lvl="0" indent="0" algn="l" rtl="0">
                        <a:lnSpc>
                          <a:spcPct val="100000"/>
                        </a:lnSpc>
                        <a:spcBef>
                          <a:spcPts val="0"/>
                        </a:spcBef>
                        <a:spcAft>
                          <a:spcPts val="0"/>
                        </a:spcAft>
                        <a:buNone/>
                      </a:pPr>
                      <a:r>
                        <a:rPr lang="en-US" sz="1400" u="none" strike="noStrike" cap="none" dirty="0"/>
                        <a:t>And 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Technology/Algorithm used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Results obtained</a:t>
                      </a:r>
                      <a:endParaRPr sz="1400" u="none" strike="noStrike" cap="none"/>
                    </a:p>
                  </a:txBody>
                  <a:tcPr marL="91450" marR="91450" marT="45725" marB="45725"/>
                </a:tc>
                <a:extLst>
                  <a:ext uri="{0D108BD9-81ED-4DB2-BD59-A6C34878D82A}">
                    <a16:rowId xmlns:a16="http://schemas.microsoft.com/office/drawing/2014/main" val="10000"/>
                  </a:ext>
                </a:extLst>
              </a:tr>
              <a:tr h="1382304">
                <a:tc>
                  <a:txBody>
                    <a:bodyPr/>
                    <a:lstStyle/>
                    <a:p>
                      <a:pPr marL="0" marR="0" lvl="0" indent="0" algn="l" rtl="0">
                        <a:lnSpc>
                          <a:spcPct val="100000"/>
                        </a:lnSpc>
                        <a:spcBef>
                          <a:spcPts val="0"/>
                        </a:spcBef>
                        <a:spcAft>
                          <a:spcPts val="0"/>
                        </a:spcAft>
                        <a:buNone/>
                      </a:pPr>
                      <a:r>
                        <a:rPr lang="en-US" b="1" dirty="0"/>
                        <a:t>Soil Classification and suitable Crop Prediction - 2017</a:t>
                      </a:r>
                      <a:endParaRPr sz="1400" b="1" u="none" strike="noStrike" cap="none" dirty="0"/>
                    </a:p>
                  </a:txBody>
                  <a:tcPr marL="91450" marR="91450" marT="45725" marB="45725"/>
                </a:tc>
                <a:tc>
                  <a:txBody>
                    <a:bodyPr/>
                    <a:lstStyle/>
                    <a:p>
                      <a:pPr marL="0" lvl="0" indent="0" algn="l" rtl="0">
                        <a:spcBef>
                          <a:spcPts val="0"/>
                        </a:spcBef>
                        <a:spcAft>
                          <a:spcPts val="0"/>
                        </a:spcAft>
                        <a:buClr>
                          <a:schemeClr val="dk1"/>
                        </a:buClr>
                        <a:buFont typeface="Arial"/>
                        <a:buNone/>
                      </a:pPr>
                      <a:r>
                        <a:rPr lang="en-US"/>
                        <a:t>Crop Prediction using Machine Learning</a:t>
                      </a:r>
                      <a:endParaRPr/>
                    </a:p>
                    <a:p>
                      <a:pPr marL="0" marR="0" lvl="0" indent="0" algn="l" rtl="0">
                        <a:lnSpc>
                          <a:spcPct val="100000"/>
                        </a:lnSpc>
                        <a:spcBef>
                          <a:spcPts val="0"/>
                        </a:spcBef>
                        <a:spcAft>
                          <a:spcPts val="0"/>
                        </a:spcAft>
                        <a:buNone/>
                      </a:pPr>
                      <a:endParaRPr/>
                    </a:p>
                  </a:txBody>
                  <a:tcPr marL="91450" marR="91450" marT="45725" marB="45725"/>
                </a:tc>
                <a:tc>
                  <a:txBody>
                    <a:bodyPr/>
                    <a:lstStyle/>
                    <a:p>
                      <a:pPr marL="0" marR="0" lvl="0" indent="0" algn="l" rtl="0">
                        <a:lnSpc>
                          <a:spcPct val="100000"/>
                        </a:lnSpc>
                        <a:spcBef>
                          <a:spcPts val="0"/>
                        </a:spcBef>
                        <a:spcAft>
                          <a:spcPts val="0"/>
                        </a:spcAft>
                        <a:buNone/>
                      </a:pPr>
                      <a:r>
                        <a:rPr lang="en-US" dirty="0"/>
                        <a:t>better prediction accuracy than the existing classification technique.</a:t>
                      </a:r>
                      <a:endParaRPr sz="1400" u="none" strike="noStrike" cap="none" dirty="0"/>
                    </a:p>
                  </a:txBody>
                  <a:tcPr marL="91450" marR="91450" marT="45725" marB="45725"/>
                </a:tc>
                <a:extLst>
                  <a:ext uri="{0D108BD9-81ED-4DB2-BD59-A6C34878D82A}">
                    <a16:rowId xmlns:a16="http://schemas.microsoft.com/office/drawing/2014/main" val="10001"/>
                  </a:ext>
                </a:extLst>
              </a:tr>
              <a:tr h="1382304">
                <a:tc>
                  <a:txBody>
                    <a:bodyPr/>
                    <a:lstStyle/>
                    <a:p>
                      <a:pPr marL="0" marR="0" lvl="0" indent="0" algn="l" rtl="0">
                        <a:lnSpc>
                          <a:spcPct val="100000"/>
                        </a:lnSpc>
                        <a:spcBef>
                          <a:spcPts val="0"/>
                        </a:spcBef>
                        <a:spcAft>
                          <a:spcPts val="0"/>
                        </a:spcAft>
                        <a:buNone/>
                      </a:pPr>
                      <a:r>
                        <a:rPr lang="en-US" b="1"/>
                        <a:t>A Compressive Review on soil classification - 2021</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Deep Learning(CNN)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better accuracy of crop prediction</a:t>
                      </a:r>
                      <a:endParaRPr sz="1400" u="none" strike="noStrike" cap="none"/>
                    </a:p>
                  </a:txBody>
                  <a:tcPr marL="91450" marR="91450" marT="45725" marB="45725"/>
                </a:tc>
                <a:extLst>
                  <a:ext uri="{0D108BD9-81ED-4DB2-BD59-A6C34878D82A}">
                    <a16:rowId xmlns:a16="http://schemas.microsoft.com/office/drawing/2014/main" val="10002"/>
                  </a:ext>
                </a:extLst>
              </a:tr>
              <a:tr h="1164047">
                <a:tc>
                  <a:txBody>
                    <a:bodyPr/>
                    <a:lstStyle/>
                    <a:p>
                      <a:pPr marL="0" marR="0" lvl="0" indent="0" algn="l" rtl="0">
                        <a:lnSpc>
                          <a:spcPct val="100000"/>
                        </a:lnSpc>
                        <a:spcBef>
                          <a:spcPts val="0"/>
                        </a:spcBef>
                        <a:spcAft>
                          <a:spcPts val="0"/>
                        </a:spcAft>
                        <a:buNone/>
                      </a:pPr>
                      <a:r>
                        <a:rPr lang="en-US" b="1"/>
                        <a:t>Soil Classification and Crop suggestion - 2020</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KNN algorithm and Bagged tree algorithm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dirty="0"/>
                        <a:t>Predict best-suited crop for particular land</a:t>
                      </a:r>
                      <a:endParaRPr sz="1400" u="none" strike="noStrike" cap="none" dirty="0"/>
                    </a:p>
                  </a:txBody>
                  <a:tcPr marL="91450" marR="91450" marT="45725" marB="45725"/>
                </a:tc>
                <a:extLst>
                  <a:ext uri="{0D108BD9-81ED-4DB2-BD59-A6C34878D82A}">
                    <a16:rowId xmlns:a16="http://schemas.microsoft.com/office/drawing/2014/main" val="10003"/>
                  </a:ext>
                </a:extLst>
              </a:tr>
              <a:tr h="1164047">
                <a:tc>
                  <a:txBody>
                    <a:bodyPr/>
                    <a:lstStyle/>
                    <a:p>
                      <a:pPr marL="0" lvl="0" indent="0" algn="l" rtl="0">
                        <a:spcBef>
                          <a:spcPts val="0"/>
                        </a:spcBef>
                        <a:spcAft>
                          <a:spcPts val="0"/>
                        </a:spcAft>
                        <a:buClr>
                          <a:schemeClr val="dk1"/>
                        </a:buClr>
                        <a:buFont typeface="Arial"/>
                        <a:buNone/>
                      </a:pPr>
                      <a:r>
                        <a:rPr lang="en-US" b="1"/>
                        <a:t>Soil Classification</a:t>
                      </a:r>
                      <a:endParaRPr b="1"/>
                    </a:p>
                    <a:p>
                      <a:pPr marL="0" lvl="0" indent="0" algn="l" rtl="0">
                        <a:spcBef>
                          <a:spcPts val="0"/>
                        </a:spcBef>
                        <a:spcAft>
                          <a:spcPts val="0"/>
                        </a:spcAft>
                        <a:buClr>
                          <a:schemeClr val="dk1"/>
                        </a:buClr>
                        <a:buFont typeface="Arial"/>
                        <a:buNone/>
                      </a:pPr>
                      <a:r>
                        <a:rPr lang="en-US" b="1"/>
                        <a:t>and Crop Prediction- 2023</a:t>
                      </a:r>
                      <a:endParaRPr sz="1400" b="1" u="none" strike="noStrike" cap="none"/>
                    </a:p>
                  </a:txBody>
                  <a:tcPr marL="91450" marR="91450" marT="45725" marB="45725"/>
                </a:tc>
                <a:tc>
                  <a:txBody>
                    <a:bodyPr/>
                    <a:lstStyle/>
                    <a:p>
                      <a:pPr marL="0" lvl="0" indent="0" algn="l" rtl="0">
                        <a:spcBef>
                          <a:spcPts val="0"/>
                        </a:spcBef>
                        <a:spcAft>
                          <a:spcPts val="0"/>
                        </a:spcAft>
                        <a:buClr>
                          <a:schemeClr val="dk1"/>
                        </a:buClr>
                        <a:buFont typeface="Arial"/>
                        <a:buNone/>
                      </a:pPr>
                      <a:r>
                        <a:rPr lang="en-US" dirty="0"/>
                        <a:t>Convolutional Neural Network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dirty="0"/>
                        <a:t>Predict the soil type and suitable crop.</a:t>
                      </a:r>
                      <a:endParaRPr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542700" y="505725"/>
            <a:ext cx="710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Block Diagram of the System :- </a:t>
            </a:r>
            <a:endParaRPr sz="3200" b="1">
              <a:solidFill>
                <a:schemeClr val="dk1"/>
              </a:solidFill>
              <a:latin typeface="Times New Roman"/>
              <a:ea typeface="Times New Roman"/>
              <a:cs typeface="Times New Roman"/>
              <a:sym typeface="Times New Roman"/>
            </a:endParaRPr>
          </a:p>
        </p:txBody>
      </p:sp>
      <p:pic>
        <p:nvPicPr>
          <p:cNvPr id="113" name="Google Shape;113;p18"/>
          <p:cNvPicPr preferRelativeResize="0"/>
          <p:nvPr/>
        </p:nvPicPr>
        <p:blipFill>
          <a:blip r:embed="rId3">
            <a:alphaModFix/>
          </a:blip>
          <a:stretch>
            <a:fillRect/>
          </a:stretch>
        </p:blipFill>
        <p:spPr>
          <a:xfrm>
            <a:off x="643450" y="1319874"/>
            <a:ext cx="7857100" cy="5157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08" y="480136"/>
            <a:ext cx="8229600" cy="838200"/>
          </a:xfrm>
        </p:spPr>
        <p:txBody>
          <a:bodyPr/>
          <a:lstStyle/>
          <a:p>
            <a:r>
              <a:rPr lang="en-US" dirty="0">
                <a:solidFill>
                  <a:schemeClr val="tx1"/>
                </a:solidFill>
                <a:latin typeface="Times New Roman" panose="02020603050405020304" pitchFamily="18" charset="0"/>
                <a:cs typeface="Times New Roman" panose="02020603050405020304" pitchFamily="18" charset="0"/>
              </a:rPr>
              <a:t>Implementation</a:t>
            </a:r>
          </a:p>
        </p:txBody>
      </p:sp>
      <p:sp>
        <p:nvSpPr>
          <p:cNvPr id="3" name="Content Placeholder 2"/>
          <p:cNvSpPr>
            <a:spLocks noGrp="1"/>
          </p:cNvSpPr>
          <p:nvPr>
            <p:ph idx="1"/>
          </p:nvPr>
        </p:nvSpPr>
        <p:spPr>
          <a:xfrm>
            <a:off x="607540" y="1397381"/>
            <a:ext cx="8229600" cy="4615661"/>
          </a:xfrm>
        </p:spPr>
        <p:txBody>
          <a:bodyPr>
            <a:normAutofit/>
          </a:bodyPr>
          <a:lstStyle/>
          <a:p>
            <a:pPr>
              <a:buNone/>
            </a:pPr>
            <a:r>
              <a:rPr lang="en-US" b="1" dirty="0">
                <a:latin typeface="Times New Roman" panose="02020603050405020304" pitchFamily="18" charset="0"/>
                <a:cs typeface="Times New Roman" panose="02020603050405020304" pitchFamily="18" charset="0"/>
              </a:rPr>
              <a:t>A] Dataset Gathering</a:t>
            </a:r>
          </a:p>
          <a:p>
            <a:r>
              <a:rPr lang="en-US" dirty="0">
                <a:latin typeface="Times New Roman" panose="02020603050405020304" pitchFamily="18" charset="0"/>
                <a:cs typeface="Times New Roman" panose="02020603050405020304" pitchFamily="18" charset="0"/>
              </a:rPr>
              <a:t>Every Machine Learning model works on the data.</a:t>
            </a:r>
          </a:p>
          <a:p>
            <a:r>
              <a:rPr lang="en-US" dirty="0">
                <a:latin typeface="Times New Roman" panose="02020603050405020304" pitchFamily="18" charset="0"/>
                <a:cs typeface="Times New Roman" panose="02020603050405020304" pitchFamily="18" charset="0"/>
              </a:rPr>
              <a:t>The dataset gathering is first step of any machine learning or deep learning project.</a:t>
            </a:r>
          </a:p>
          <a:p>
            <a:r>
              <a:rPr lang="en-US" dirty="0">
                <a:latin typeface="Times New Roman" panose="02020603050405020304" pitchFamily="18" charset="0"/>
                <a:cs typeface="Times New Roman" panose="02020603050405020304" pitchFamily="18" charset="0"/>
              </a:rPr>
              <a:t>We have collected the dataset of soil from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platform.</a:t>
            </a:r>
          </a:p>
          <a:p>
            <a:r>
              <a:rPr lang="en-US" dirty="0">
                <a:latin typeface="Times New Roman" panose="02020603050405020304" pitchFamily="18" charset="0"/>
                <a:cs typeface="Times New Roman" panose="02020603050405020304" pitchFamily="18" charset="0"/>
              </a:rPr>
              <a:t>The dataset contains total 817 images of soils which are alluvial, black, clay and Red soil image colors.</a:t>
            </a:r>
          </a:p>
          <a:p>
            <a:r>
              <a:rPr lang="en-US" dirty="0">
                <a:latin typeface="Times New Roman" panose="02020603050405020304" pitchFamily="18" charset="0"/>
                <a:cs typeface="Times New Roman" panose="02020603050405020304" pitchFamily="18" charset="0"/>
              </a:rPr>
              <a:t>We have split the data into two parts:</a:t>
            </a:r>
          </a:p>
          <a:p>
            <a:pPr>
              <a:buNone/>
            </a:pPr>
            <a:r>
              <a:rPr lang="en-US" b="1" dirty="0">
                <a:latin typeface="Times New Roman" panose="02020603050405020304" pitchFamily="18" charset="0"/>
                <a:cs typeface="Times New Roman" panose="02020603050405020304" pitchFamily="18" charset="0"/>
              </a:rPr>
              <a:t>1] Training</a:t>
            </a:r>
          </a:p>
          <a:p>
            <a:pPr>
              <a:buNone/>
            </a:pPr>
            <a:r>
              <a:rPr lang="en-US" dirty="0">
                <a:latin typeface="Times New Roman" panose="02020603050405020304" pitchFamily="18" charset="0"/>
                <a:cs typeface="Times New Roman" panose="02020603050405020304" pitchFamily="18" charset="0"/>
              </a:rPr>
              <a:t>The training folder contains 656 images. Basically the CNN model will learn</a:t>
            </a:r>
          </a:p>
          <a:p>
            <a:pPr>
              <a:buNone/>
            </a:pPr>
            <a:r>
              <a:rPr lang="en-US" dirty="0">
                <a:latin typeface="Times New Roman" panose="02020603050405020304" pitchFamily="18" charset="0"/>
                <a:cs typeface="Times New Roman" panose="02020603050405020304" pitchFamily="18" charset="0"/>
              </a:rPr>
              <a:t>the features on training data.</a:t>
            </a:r>
          </a:p>
          <a:p>
            <a:endParaRPr lang="en-US"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934201" cy="1066800"/>
          </a:xfrm>
        </p:spPr>
        <p:txBody>
          <a:bodyPr/>
          <a:lstStyle/>
          <a:p>
            <a:r>
              <a:rPr lang="en-US" dirty="0">
                <a:solidFill>
                  <a:schemeClr val="tx1"/>
                </a:solidFill>
              </a:rPr>
              <a:t>Cont…</a:t>
            </a:r>
          </a:p>
        </p:txBody>
      </p:sp>
      <p:sp>
        <p:nvSpPr>
          <p:cNvPr id="3" name="Content Placeholder 2"/>
          <p:cNvSpPr>
            <a:spLocks noGrp="1"/>
          </p:cNvSpPr>
          <p:nvPr>
            <p:ph idx="1"/>
          </p:nvPr>
        </p:nvSpPr>
        <p:spPr>
          <a:xfrm>
            <a:off x="457200" y="1600200"/>
            <a:ext cx="8153401" cy="4316410"/>
          </a:xfrm>
        </p:spPr>
        <p:txBody>
          <a:bodyPr>
            <a:normAutofit/>
          </a:bodyPr>
          <a:lstStyle/>
          <a:p>
            <a:pPr>
              <a:buNone/>
            </a:pPr>
            <a:r>
              <a:rPr lang="en-US" b="1" dirty="0">
                <a:latin typeface="Times New Roman" panose="02020603050405020304" pitchFamily="18" charset="0"/>
                <a:cs typeface="Times New Roman" panose="02020603050405020304" pitchFamily="18" charset="0"/>
              </a:rPr>
              <a:t>2] Testing</a:t>
            </a:r>
          </a:p>
          <a:p>
            <a:pPr>
              <a:buNone/>
            </a:pPr>
            <a:r>
              <a:rPr lang="en-US" dirty="0">
                <a:latin typeface="Times New Roman" panose="02020603050405020304" pitchFamily="18" charset="0"/>
                <a:cs typeface="Times New Roman" panose="02020603050405020304" pitchFamily="18" charset="0"/>
              </a:rPr>
              <a:t>The testing folder contains 161 images. This test data will check the performance of</a:t>
            </a:r>
          </a:p>
          <a:p>
            <a:pPr>
              <a:buNone/>
            </a:pPr>
            <a:r>
              <a:rPr lang="en-US" dirty="0">
                <a:latin typeface="Times New Roman" panose="02020603050405020304" pitchFamily="18" charset="0"/>
                <a:cs typeface="Times New Roman" panose="02020603050405020304" pitchFamily="18" charset="0"/>
              </a:rPr>
              <a:t>Model on trained data. </a:t>
            </a: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p>
        </p:txBody>
      </p:sp>
      <p:pic>
        <p:nvPicPr>
          <p:cNvPr id="1028" name="Picture 4" descr="C:\Users\Dell\Desktop\projects\crop recommendation\soil\Soil Dataset\training_set\Alluvial_Soil\Alluvial_42.jpg"/>
          <p:cNvPicPr>
            <a:picLocks noChangeAspect="1" noChangeArrowheads="1"/>
          </p:cNvPicPr>
          <p:nvPr/>
        </p:nvPicPr>
        <p:blipFill>
          <a:blip r:embed="rId2" cstate="print"/>
          <a:srcRect/>
          <a:stretch>
            <a:fillRect/>
          </a:stretch>
        </p:blipFill>
        <p:spPr bwMode="auto">
          <a:xfrm>
            <a:off x="1066800" y="2971800"/>
            <a:ext cx="2438400" cy="1624013"/>
          </a:xfrm>
          <a:prstGeom prst="rect">
            <a:avLst/>
          </a:prstGeom>
          <a:noFill/>
        </p:spPr>
      </p:pic>
      <p:pic>
        <p:nvPicPr>
          <p:cNvPr id="1029" name="Picture 5" descr="C:\Users\Dell\Desktop\projects\crop recommendation\soil\Soil Dataset\training_set\Black_Soil\Black_12.jpg"/>
          <p:cNvPicPr>
            <a:picLocks noChangeAspect="1" noChangeArrowheads="1"/>
          </p:cNvPicPr>
          <p:nvPr/>
        </p:nvPicPr>
        <p:blipFill>
          <a:blip r:embed="rId3" cstate="print"/>
          <a:srcRect/>
          <a:stretch>
            <a:fillRect/>
          </a:stretch>
        </p:blipFill>
        <p:spPr bwMode="auto">
          <a:xfrm>
            <a:off x="4572000" y="2590800"/>
            <a:ext cx="2447925" cy="1762125"/>
          </a:xfrm>
          <a:prstGeom prst="rect">
            <a:avLst/>
          </a:prstGeom>
          <a:noFill/>
        </p:spPr>
      </p:pic>
      <p:pic>
        <p:nvPicPr>
          <p:cNvPr id="1030" name="Picture 6" descr="C:\Users\Dell\Desktop\projects\crop recommendation\soil\Soil Dataset\training_set\Clay_Soil\Clay_16.jpg"/>
          <p:cNvPicPr>
            <a:picLocks noChangeAspect="1" noChangeArrowheads="1"/>
          </p:cNvPicPr>
          <p:nvPr/>
        </p:nvPicPr>
        <p:blipFill>
          <a:blip r:embed="rId4" cstate="print"/>
          <a:srcRect/>
          <a:stretch>
            <a:fillRect/>
          </a:stretch>
        </p:blipFill>
        <p:spPr bwMode="auto">
          <a:xfrm>
            <a:off x="1066800" y="4876800"/>
            <a:ext cx="2414588" cy="1771650"/>
          </a:xfrm>
          <a:prstGeom prst="rect">
            <a:avLst/>
          </a:prstGeom>
          <a:noFill/>
        </p:spPr>
      </p:pic>
      <p:pic>
        <p:nvPicPr>
          <p:cNvPr id="1031" name="Picture 7" descr="C:\Users\Dell\Desktop\projects\crop recommendation\soil\Soil Dataset\training_set\Red_Soil\Red_77.jpg"/>
          <p:cNvPicPr>
            <a:picLocks noChangeAspect="1" noChangeArrowheads="1"/>
          </p:cNvPicPr>
          <p:nvPr/>
        </p:nvPicPr>
        <p:blipFill>
          <a:blip r:embed="rId5" cstate="print"/>
          <a:srcRect/>
          <a:stretch>
            <a:fillRect/>
          </a:stretch>
        </p:blipFill>
        <p:spPr bwMode="auto">
          <a:xfrm>
            <a:off x="4572000" y="4876800"/>
            <a:ext cx="2619375" cy="17430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934201" cy="1066800"/>
          </a:xfrm>
        </p:spPr>
        <p:txBody>
          <a:bodyPr/>
          <a:lstStyle/>
          <a:p>
            <a:r>
              <a:rPr lang="en-US" dirty="0">
                <a:solidFill>
                  <a:schemeClr val="tx1"/>
                </a:solidFill>
              </a:rPr>
              <a:t>Cont...</a:t>
            </a:r>
            <a:endParaRPr lang="en-US" dirty="0"/>
          </a:p>
        </p:txBody>
      </p:sp>
      <p:sp>
        <p:nvSpPr>
          <p:cNvPr id="3" name="Content Placeholder 2"/>
          <p:cNvSpPr>
            <a:spLocks noGrp="1"/>
          </p:cNvSpPr>
          <p:nvPr>
            <p:ph idx="1"/>
          </p:nvPr>
        </p:nvSpPr>
        <p:spPr>
          <a:xfrm>
            <a:off x="457200" y="1600200"/>
            <a:ext cx="8153401" cy="4316410"/>
          </a:xfrm>
        </p:spPr>
        <p:txBody>
          <a:bodyPr>
            <a:normAutofit fontScale="92500"/>
          </a:bodyPr>
          <a:lstStyle/>
          <a:p>
            <a:pPr>
              <a:buNone/>
            </a:pPr>
            <a:r>
              <a:rPr lang="en-US" b="1" dirty="0">
                <a:latin typeface="Times New Roman" pitchFamily="18" charset="0"/>
                <a:cs typeface="Times New Roman" pitchFamily="18" charset="0"/>
              </a:rPr>
              <a:t>B] Dataset Pre-Processing</a:t>
            </a:r>
          </a:p>
          <a:p>
            <a:pPr>
              <a:buNone/>
            </a:pPr>
            <a:r>
              <a:rPr lang="en-US" dirty="0">
                <a:latin typeface="Times New Roman" pitchFamily="18" charset="0"/>
                <a:cs typeface="Times New Roman" pitchFamily="18" charset="0"/>
              </a:rPr>
              <a:t>The dataset contains different sizes of every image.</a:t>
            </a:r>
          </a:p>
          <a:p>
            <a:pPr>
              <a:buNone/>
            </a:pPr>
            <a:r>
              <a:rPr lang="en-US" dirty="0">
                <a:latin typeface="Times New Roman" pitchFamily="18" charset="0"/>
                <a:cs typeface="Times New Roman" pitchFamily="18" charset="0"/>
              </a:rPr>
              <a:t>In that we are converted the every image into standard size. i.e. (224*224).</a:t>
            </a:r>
          </a:p>
          <a:p>
            <a:pPr>
              <a:buNone/>
            </a:pPr>
            <a:endParaRPr lang="en-US"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C] Data Augmentation</a:t>
            </a:r>
          </a:p>
          <a:p>
            <a:pPr>
              <a:buNone/>
            </a:pPr>
            <a:r>
              <a:rPr lang="en-US" dirty="0">
                <a:latin typeface="Times New Roman" pitchFamily="18" charset="0"/>
                <a:cs typeface="Times New Roman" pitchFamily="18" charset="0"/>
              </a:rPr>
              <a:t>In this step we are performing some transformations on images such as rotate the</a:t>
            </a:r>
          </a:p>
          <a:p>
            <a:pPr>
              <a:buNone/>
            </a:pPr>
            <a:r>
              <a:rPr lang="en-US" dirty="0">
                <a:latin typeface="Times New Roman" pitchFamily="18" charset="0"/>
                <a:cs typeface="Times New Roman" pitchFamily="18" charset="0"/>
              </a:rPr>
              <a:t>Image into 40 degree/angle, zoom the image with 0.2 scale factor and changing the</a:t>
            </a:r>
          </a:p>
          <a:p>
            <a:pPr>
              <a:buNone/>
            </a:pPr>
            <a:r>
              <a:rPr lang="en-US" dirty="0">
                <a:latin typeface="Times New Roman" pitchFamily="18" charset="0"/>
                <a:cs typeface="Times New Roman" pitchFamily="18" charset="0"/>
              </a:rPr>
              <a:t>Contrast of original image.</a:t>
            </a:r>
          </a:p>
          <a:p>
            <a:pPr>
              <a:buNone/>
            </a:pPr>
            <a:endParaRPr lang="en-US"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D] Model Training</a:t>
            </a:r>
          </a:p>
          <a:p>
            <a:pPr>
              <a:buNone/>
            </a:pPr>
            <a:r>
              <a:rPr lang="en-US" dirty="0">
                <a:latin typeface="Times New Roman" pitchFamily="18" charset="0"/>
                <a:cs typeface="Times New Roman" pitchFamily="18" charset="0"/>
              </a:rPr>
              <a:t>In this step we have trained the model with 100 epochs and we got the </a:t>
            </a:r>
            <a:r>
              <a:rPr lang="en-US" b="1" dirty="0">
                <a:latin typeface="Times New Roman" pitchFamily="18" charset="0"/>
                <a:cs typeface="Times New Roman" pitchFamily="18" charset="0"/>
              </a:rPr>
              <a:t>98.23% </a:t>
            </a:r>
            <a:r>
              <a:rPr lang="en-US" dirty="0">
                <a:latin typeface="Times New Roman" pitchFamily="18" charset="0"/>
                <a:cs typeface="Times New Roman" pitchFamily="18" charset="0"/>
              </a:rPr>
              <a:t>accuracy.</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body" idx="1"/>
          </p:nvPr>
        </p:nvSpPr>
        <p:spPr>
          <a:xfrm>
            <a:off x="457200" y="578075"/>
            <a:ext cx="8229600" cy="51267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dirty="0">
                <a:solidFill>
                  <a:schemeClr val="dk1"/>
                </a:solidFill>
                <a:latin typeface="Times New Roman"/>
                <a:ea typeface="Times New Roman"/>
                <a:cs typeface="Times New Roman"/>
                <a:sym typeface="Times New Roman"/>
              </a:rPr>
              <a:t> </a:t>
            </a:r>
            <a:r>
              <a:rPr lang="en-US" sz="3600" b="1" dirty="0">
                <a:solidFill>
                  <a:schemeClr val="tx1"/>
                </a:solidFill>
                <a:ea typeface="+mj-ea"/>
                <a:cs typeface="Times New Roman" panose="02020603050405020304" pitchFamily="18" charset="0"/>
                <a:sym typeface="Times New Roman"/>
              </a:rPr>
              <a:t>Architecture</a:t>
            </a:r>
            <a:r>
              <a:rPr lang="en-US" b="1" i="0" u="none" dirty="0">
                <a:solidFill>
                  <a:schemeClr val="dk1"/>
                </a:solidFill>
                <a:latin typeface="Times New Roman"/>
                <a:ea typeface="Times New Roman"/>
                <a:cs typeface="Times New Roman"/>
                <a:sym typeface="Times New Roman"/>
              </a:rPr>
              <a:t> </a:t>
            </a:r>
            <a:r>
              <a:rPr lang="en-US" sz="3600" b="1" dirty="0">
                <a:solidFill>
                  <a:schemeClr val="tx1"/>
                </a:solidFill>
                <a:ea typeface="+mj-ea"/>
                <a:cs typeface="Times New Roman" panose="02020603050405020304" pitchFamily="18" charset="0"/>
                <a:sym typeface="Times New Roman"/>
              </a:rPr>
              <a:t>Diagram</a:t>
            </a:r>
            <a:r>
              <a:rPr lang="en-US" b="1" i="0" u="none" dirty="0">
                <a:solidFill>
                  <a:schemeClr val="dk1"/>
                </a:solidFill>
                <a:latin typeface="Times New Roman"/>
                <a:ea typeface="Times New Roman"/>
                <a:cs typeface="Times New Roman"/>
                <a:sym typeface="Times New Roman"/>
              </a:rPr>
              <a:t> </a:t>
            </a:r>
            <a:r>
              <a:rPr lang="en-US" sz="3600" b="1" dirty="0">
                <a:solidFill>
                  <a:schemeClr val="tx1"/>
                </a:solidFill>
                <a:ea typeface="+mj-ea"/>
                <a:cs typeface="Times New Roman" panose="02020603050405020304" pitchFamily="18" charset="0"/>
                <a:sym typeface="Times New Roman"/>
              </a:rPr>
              <a:t>:-</a:t>
            </a:r>
            <a:endParaRPr sz="3600" b="1" dirty="0">
              <a:solidFill>
                <a:schemeClr val="tx1"/>
              </a:solidFill>
              <a:ea typeface="+mj-ea"/>
              <a:cs typeface="Times New Roman" panose="02020603050405020304" pitchFamily="18" charset="0"/>
              <a:sym typeface="Times New Roman"/>
            </a:endParaRPr>
          </a:p>
          <a:p>
            <a:pPr marL="342900" marR="0" lvl="0" indent="-342900" algn="l" rtl="0">
              <a:lnSpc>
                <a:spcPct val="100000"/>
              </a:lnSpc>
              <a:spcBef>
                <a:spcPts val="0"/>
              </a:spcBef>
              <a:spcAft>
                <a:spcPts val="0"/>
              </a:spcAft>
              <a:buClr>
                <a:schemeClr val="dk1"/>
              </a:buClr>
              <a:buSzPts val="3200"/>
              <a:buFont typeface="Arial"/>
              <a:buNone/>
            </a:pPr>
            <a:endParaRPr sz="2500" b="1" dirty="0">
              <a:latin typeface="Times New Roman"/>
              <a:ea typeface="Times New Roman"/>
              <a:cs typeface="Times New Roman"/>
              <a:sym typeface="Times New Roman"/>
            </a:endParaRPr>
          </a:p>
        </p:txBody>
      </p:sp>
      <p:pic>
        <p:nvPicPr>
          <p:cNvPr id="107" name="Google Shape;107;p17"/>
          <p:cNvPicPr preferRelativeResize="0"/>
          <p:nvPr/>
        </p:nvPicPr>
        <p:blipFill>
          <a:blip r:embed="rId3">
            <a:alphaModFix/>
          </a:blip>
          <a:stretch>
            <a:fillRect/>
          </a:stretch>
        </p:blipFill>
        <p:spPr>
          <a:xfrm>
            <a:off x="1075825" y="1513950"/>
            <a:ext cx="7278476" cy="4998676"/>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7174</TotalTime>
  <Words>1238</Words>
  <Application>Microsoft Office PowerPoint</Application>
  <PresentationFormat>On-screen Show (4:3)</PresentationFormat>
  <Paragraphs>174</Paragraphs>
  <Slides>29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Libre Baskerville</vt:lpstr>
      <vt:lpstr>Times New Roman</vt:lpstr>
      <vt:lpstr>Trebuchet MS</vt:lpstr>
      <vt:lpstr>Wingdings</vt:lpstr>
      <vt:lpstr>Wingdings 3</vt:lpstr>
      <vt:lpstr>Facet</vt:lpstr>
      <vt:lpstr> Pune Vidyarthi Griha’s College of Engineering &amp; Technology &amp;G. K. Pate (Wani) Institute of Management, Pune                    DEPARTMENT OF ELECTRONICS AND TELECOMMUNICATION ENGINEERING Academic Year: 2023-2024  </vt:lpstr>
      <vt:lpstr>PowerPoint Presentation</vt:lpstr>
      <vt:lpstr>PowerPoint Presentation</vt:lpstr>
      <vt:lpstr>PowerPoint Presentation</vt:lpstr>
      <vt:lpstr>PowerPoint Presentation</vt:lpstr>
      <vt:lpstr>Implementation</vt:lpstr>
      <vt:lpstr>Cont…</vt:lpstr>
      <vt:lpstr>Cont...</vt:lpstr>
      <vt:lpstr>PowerPoint Presentation</vt:lpstr>
      <vt:lpstr>Algorithm</vt:lpstr>
      <vt:lpstr>Cont...</vt:lpstr>
      <vt:lpstr>Cont...</vt:lpstr>
      <vt:lpstr>Cont... </vt:lpstr>
      <vt:lpstr>Cont...  4. Fully Connected Layer  Neurons in a fully connected layer have full connections to all the activations in the previous layer. Combining more neurons to predict more  accurately.</vt:lpstr>
      <vt:lpstr>Cont...</vt:lpstr>
      <vt:lpstr>Cont...</vt:lpstr>
      <vt:lpstr>3. KNN</vt:lpstr>
      <vt:lpstr>Results</vt:lpstr>
      <vt:lpstr>Results</vt:lpstr>
      <vt:lpstr>Results</vt:lpstr>
      <vt:lpstr>Results </vt:lpstr>
      <vt:lpstr>Results </vt:lpstr>
      <vt:lpstr>PowerPoint Presentation</vt:lpstr>
      <vt:lpstr>Results </vt:lpstr>
      <vt:lpstr>Limitations</vt:lpstr>
      <vt:lpstr>Conclusion</vt:lpstr>
      <vt:lpstr>REFRENCES</vt:lpstr>
      <vt:lpstr>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between users and IoT clusters:  Moving towards an Internet of People, Things and Services (IoPTS)</dc:title>
  <dc:creator>Owner</dc:creator>
  <cp:lastModifiedBy>Amey Kulkarni</cp:lastModifiedBy>
  <cp:revision>243</cp:revision>
  <dcterms:created xsi:type="dcterms:W3CDTF">2015-04-06T12:43:00Z</dcterms:created>
  <dcterms:modified xsi:type="dcterms:W3CDTF">2024-06-05T14:24:33Z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C2B058AADF3344CF8C837C59CC507D9D</vt:lpwstr>
  </property>
  <property fmtid="{D5CDD505-2E9C-101B-9397-08002B2CF9AE}" pid="3" name="KSOProductBuildVer">
    <vt:lpwstr>1033-11.2.0.11210</vt:lpwstr>
  </property>
</Properties>
</file>